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nestdaddy.com" TargetMode="External"/><Relationship Id="rId1" Type="http://schemas.openxmlformats.org/officeDocument/2006/relationships/image" Target="../media/image-10-1.png"/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svg"/><Relationship Id="rId3" Type="http://schemas.openxmlformats.org/officeDocument/2006/relationships/image" Target="../media/image-5-3.png"/><Relationship Id="rId4" Type="http://schemas.openxmlformats.org/officeDocument/2006/relationships/image" Target="../media/image-5-4.svg"/><Relationship Id="rId5" Type="http://schemas.openxmlformats.org/officeDocument/2006/relationships/image" Target="../media/image-5-5.png"/><Relationship Id="rId6" Type="http://schemas.openxmlformats.org/officeDocument/2006/relationships/image" Target="../media/image-5-6.svg"/><Relationship Id="rId7" Type="http://schemas.openxmlformats.org/officeDocument/2006/relationships/image" Target="../media/image-5-7.png"/><Relationship Id="rId8" Type="http://schemas.openxmlformats.org/officeDocument/2006/relationships/image" Target="../media/image-5-8.svg"/><Relationship Id="rId9" Type="http://schemas.openxmlformats.org/officeDocument/2006/relationships/image" Target="../media/image-5-9.png"/><Relationship Id="rId10" Type="http://schemas.openxmlformats.org/officeDocument/2006/relationships/image" Target="../media/image-5-10.svg"/><Relationship Id="rId11" Type="http://schemas.openxmlformats.org/officeDocument/2006/relationships/slideLayout" Target="../slideLayouts/slideLayout6.xml"/><Relationship Id="rId1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image" Target="../media/image-9-5.svg"/><Relationship Id="rId6" Type="http://schemas.openxmlformats.org/officeDocument/2006/relationships/image" Target="../media/image-9-6.png"/><Relationship Id="rId7" Type="http://schemas.openxmlformats.org/officeDocument/2006/relationships/image" Target="../media/image-9-7.svg"/><Relationship Id="rId8" Type="http://schemas.openxmlformats.org/officeDocument/2006/relationships/image" Target="../media/image-9-8.png"/><Relationship Id="rId9" Type="http://schemas.openxmlformats.org/officeDocument/2006/relationships/image" Target="../media/image-9-9.svg"/><Relationship Id="rId10" Type="http://schemas.openxmlformats.org/officeDocument/2006/relationships/slideLayout" Target="../slideLayouts/slideLayout10.xml"/><Relationship Id="rId11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69152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Finally. A platform that pays YOU back.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44924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While TikTok, Facebook, and Instagram made billions from your attention — NestDaddy pays you to be part of it. Premium news + recurring affiliate rewards = real value for users.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7445" y="688658"/>
            <a:ext cx="7661910" cy="1323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The vision — practical, scalable, global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6465570" y="2308265"/>
            <a:ext cx="22860" cy="3665934"/>
          </a:xfrm>
          <a:prstGeom prst="roundRect">
            <a:avLst>
              <a:gd name="adj" fmla="val 138932"/>
            </a:avLst>
          </a:prstGeom>
          <a:solidFill>
            <a:srgbClr val="786A6C"/>
          </a:solidFill>
          <a:ln/>
        </p:spPr>
      </p:sp>
      <p:sp>
        <p:nvSpPr>
          <p:cNvPr id="5" name="Shape 2"/>
          <p:cNvSpPr/>
          <p:nvPr/>
        </p:nvSpPr>
        <p:spPr>
          <a:xfrm>
            <a:off x="6680895" y="2534960"/>
            <a:ext cx="635079" cy="22860"/>
          </a:xfrm>
          <a:prstGeom prst="roundRect">
            <a:avLst>
              <a:gd name="adj" fmla="val 138932"/>
            </a:avLst>
          </a:prstGeom>
          <a:solidFill>
            <a:srgbClr val="786A6C"/>
          </a:solidFill>
          <a:ln/>
        </p:spPr>
      </p:sp>
      <p:sp>
        <p:nvSpPr>
          <p:cNvPr id="6" name="Shape 3"/>
          <p:cNvSpPr/>
          <p:nvPr/>
        </p:nvSpPr>
        <p:spPr>
          <a:xfrm>
            <a:off x="6227385" y="2308265"/>
            <a:ext cx="476369" cy="476369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sp>
        <p:nvSpPr>
          <p:cNvPr id="7" name="Text 4"/>
          <p:cNvSpPr/>
          <p:nvPr/>
        </p:nvSpPr>
        <p:spPr>
          <a:xfrm>
            <a:off x="6306741" y="2347913"/>
            <a:ext cx="317540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1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7524274" y="2381012"/>
            <a:ext cx="2646640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Today — Malaysia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7524274" y="2830235"/>
            <a:ext cx="6365081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Launch, product-market fit, community seeding.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680895" y="3779520"/>
            <a:ext cx="635079" cy="22860"/>
          </a:xfrm>
          <a:prstGeom prst="roundRect">
            <a:avLst>
              <a:gd name="adj" fmla="val 138932"/>
            </a:avLst>
          </a:prstGeom>
          <a:solidFill>
            <a:srgbClr val="786A6C"/>
          </a:solidFill>
          <a:ln/>
        </p:spPr>
      </p:sp>
      <p:sp>
        <p:nvSpPr>
          <p:cNvPr id="11" name="Shape 8"/>
          <p:cNvSpPr/>
          <p:nvPr/>
        </p:nvSpPr>
        <p:spPr>
          <a:xfrm>
            <a:off x="6227385" y="3552825"/>
            <a:ext cx="476369" cy="476369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sp>
        <p:nvSpPr>
          <p:cNvPr id="12" name="Text 9"/>
          <p:cNvSpPr/>
          <p:nvPr/>
        </p:nvSpPr>
        <p:spPr>
          <a:xfrm>
            <a:off x="6306741" y="3592473"/>
            <a:ext cx="317540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2</a:t>
            </a:r>
            <a:endParaRPr lang="en-US" sz="2500" dirty="0"/>
          </a:p>
        </p:txBody>
      </p:sp>
      <p:sp>
        <p:nvSpPr>
          <p:cNvPr id="13" name="Text 10"/>
          <p:cNvSpPr/>
          <p:nvPr/>
        </p:nvSpPr>
        <p:spPr>
          <a:xfrm>
            <a:off x="7524274" y="3625572"/>
            <a:ext cx="2646640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Year 1 — ASEAN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7524274" y="4074795"/>
            <a:ext cx="6365081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Localized content, partnerships, mobile apps.</a:t>
            </a:r>
            <a:endParaRPr lang="en-US" sz="1650" dirty="0"/>
          </a:p>
        </p:txBody>
      </p:sp>
      <p:sp>
        <p:nvSpPr>
          <p:cNvPr id="15" name="Shape 12"/>
          <p:cNvSpPr/>
          <p:nvPr/>
        </p:nvSpPr>
        <p:spPr>
          <a:xfrm>
            <a:off x="6680895" y="5024080"/>
            <a:ext cx="635079" cy="22860"/>
          </a:xfrm>
          <a:prstGeom prst="roundRect">
            <a:avLst>
              <a:gd name="adj" fmla="val 138932"/>
            </a:avLst>
          </a:prstGeom>
          <a:solidFill>
            <a:srgbClr val="786A6C"/>
          </a:solidFill>
          <a:ln/>
        </p:spPr>
      </p:sp>
      <p:sp>
        <p:nvSpPr>
          <p:cNvPr id="16" name="Shape 13"/>
          <p:cNvSpPr/>
          <p:nvPr/>
        </p:nvSpPr>
        <p:spPr>
          <a:xfrm>
            <a:off x="6227385" y="4797385"/>
            <a:ext cx="476369" cy="476369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sp>
        <p:nvSpPr>
          <p:cNvPr id="17" name="Text 14"/>
          <p:cNvSpPr/>
          <p:nvPr/>
        </p:nvSpPr>
        <p:spPr>
          <a:xfrm>
            <a:off x="6306741" y="4837033"/>
            <a:ext cx="317540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3</a:t>
            </a:r>
            <a:endParaRPr lang="en-US" sz="2500" dirty="0"/>
          </a:p>
        </p:txBody>
      </p:sp>
      <p:sp>
        <p:nvSpPr>
          <p:cNvPr id="18" name="Text 15"/>
          <p:cNvSpPr/>
          <p:nvPr/>
        </p:nvSpPr>
        <p:spPr>
          <a:xfrm>
            <a:off x="7524274" y="4870133"/>
            <a:ext cx="2646640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Year 3 — Global</a:t>
            </a:r>
            <a:endParaRPr lang="en-US" sz="2050" dirty="0"/>
          </a:p>
        </p:txBody>
      </p:sp>
      <p:sp>
        <p:nvSpPr>
          <p:cNvPr id="19" name="Text 16"/>
          <p:cNvSpPr/>
          <p:nvPr/>
        </p:nvSpPr>
        <p:spPr>
          <a:xfrm>
            <a:off x="7524274" y="5319355"/>
            <a:ext cx="6365081" cy="654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Scale to 1M subscribers — life-changing income for early members and durable ARR for NestDaddy.</a:t>
            </a:r>
            <a:endParaRPr lang="en-US" sz="1650" dirty="0"/>
          </a:p>
        </p:txBody>
      </p:sp>
      <p:sp>
        <p:nvSpPr>
          <p:cNvPr id="20" name="Shape 17"/>
          <p:cNvSpPr/>
          <p:nvPr/>
        </p:nvSpPr>
        <p:spPr>
          <a:xfrm>
            <a:off x="6227445" y="6302286"/>
            <a:ext cx="7661910" cy="34052"/>
          </a:xfrm>
          <a:prstGeom prst="rect">
            <a:avLst/>
          </a:prstGeom>
          <a:solidFill>
            <a:srgbClr val="D3C9C5">
              <a:alpha val="50000"/>
            </a:srgbClr>
          </a:solidFill>
          <a:ln/>
        </p:spPr>
      </p:sp>
      <p:sp>
        <p:nvSpPr>
          <p:cNvPr id="21" name="Text 18"/>
          <p:cNvSpPr/>
          <p:nvPr/>
        </p:nvSpPr>
        <p:spPr>
          <a:xfrm>
            <a:off x="6227445" y="6558558"/>
            <a:ext cx="7661910" cy="9822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b="1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Join now:</a:t>
            </a:r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Be part of the first platform that pays YOU back. Subscribe at </a:t>
            </a:r>
            <a:pPr algn="l" indent="0" marL="0">
              <a:lnSpc>
                <a:spcPts val="2550"/>
              </a:lnSpc>
              <a:buNone/>
            </a:pPr>
            <a:r>
              <a:rPr lang="en-US" sz="1650" u="sng" dirty="0">
                <a:solidFill>
                  <a:srgbClr val="E2C2B3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nestdaddy.com</a:t>
            </a:r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— $5/month. Share. Earn. Grow. Forever. Early members capture the largest share of upside.</a:t>
            </a:r>
            <a:endParaRPr lang="en-US" sz="1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31583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The problem: attention creates value — you get nothing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6280190" y="2705695"/>
            <a:ext cx="3664744" cy="2395657"/>
          </a:xfrm>
          <a:prstGeom prst="roundRect">
            <a:avLst>
              <a:gd name="adj" fmla="val 1420"/>
            </a:avLst>
          </a:prstGeom>
          <a:solidFill>
            <a:srgbClr val="5F5153"/>
          </a:solidFill>
          <a:ln/>
        </p:spPr>
      </p:sp>
      <p:sp>
        <p:nvSpPr>
          <p:cNvPr id="5" name="Text 2"/>
          <p:cNvSpPr/>
          <p:nvPr/>
        </p:nvSpPr>
        <p:spPr>
          <a:xfrm>
            <a:off x="6507004" y="2932509"/>
            <a:ext cx="291310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Attention extraction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07004" y="3422928"/>
            <a:ext cx="3211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You generate content, engagement, and data — platforms monetize it, you don't.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748" y="2705695"/>
            <a:ext cx="3664863" cy="2395657"/>
          </a:xfrm>
          <a:prstGeom prst="roundRect">
            <a:avLst>
              <a:gd name="adj" fmla="val 1420"/>
            </a:avLst>
          </a:prstGeom>
          <a:solidFill>
            <a:srgbClr val="5F5153"/>
          </a:solidFill>
          <a:ln/>
        </p:spPr>
      </p:sp>
      <p:sp>
        <p:nvSpPr>
          <p:cNvPr id="8" name="Text 5"/>
          <p:cNvSpPr/>
          <p:nvPr/>
        </p:nvSpPr>
        <p:spPr>
          <a:xfrm>
            <a:off x="10398562" y="2932509"/>
            <a:ext cx="321123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Hidden opportunity cost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398562" y="3777258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Hours spent scrolling could become income or informed decision-making time.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328166"/>
            <a:ext cx="7556421" cy="1669852"/>
          </a:xfrm>
          <a:prstGeom prst="roundRect">
            <a:avLst>
              <a:gd name="adj" fmla="val 2038"/>
            </a:avLst>
          </a:prstGeom>
          <a:solidFill>
            <a:srgbClr val="5F5153"/>
          </a:solidFill>
          <a:ln/>
        </p:spPr>
      </p:sp>
      <p:sp>
        <p:nvSpPr>
          <p:cNvPr id="11" name="Text 8"/>
          <p:cNvSpPr/>
          <p:nvPr/>
        </p:nvSpPr>
        <p:spPr>
          <a:xfrm>
            <a:off x="6507004" y="5554980"/>
            <a:ext cx="370820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People need extra income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07004" y="6045398"/>
            <a:ext cx="7102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Many users are searching for reliable, low-friction ways to earn recurring revenue.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935367"/>
            <a:ext cx="5658922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The solution: NestDaddy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280190" y="3842504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NestDaddy combines a premium, AI-powered news platform with a 5-tier recurring affiliate model. Real-time breaking news, deep AI insights, and a community-first commission structure — all for $5/month, cancel anytime.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8068" y="1247061"/>
            <a:ext cx="4301609" cy="573547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512356" y="1517094"/>
            <a:ext cx="3812738" cy="476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Product highlights</a:t>
            </a:r>
            <a:endParaRPr lang="en-US" sz="30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356" y="2173724"/>
            <a:ext cx="585668" cy="73199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98287" y="2173724"/>
            <a:ext cx="1876306" cy="297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Real-time news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6298287" y="2631638"/>
            <a:ext cx="1876306" cy="11225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Malaysia, Global, Financial sections updated continuously.</a:t>
            </a:r>
            <a:endParaRPr lang="en-US" sz="15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856" y="2173724"/>
            <a:ext cx="585668" cy="73199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160788" y="2173724"/>
            <a:ext cx="1876306" cy="5955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AI-generated insights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9160788" y="2929414"/>
            <a:ext cx="1876306" cy="8418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Curated, concise analysis delivered 4x daily.</a:t>
            </a:r>
            <a:endParaRPr lang="en-US" sz="15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7357" y="2173724"/>
            <a:ext cx="585668" cy="73199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2023288" y="2173724"/>
            <a:ext cx="1876425" cy="297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Breaking alerts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12023288" y="2631638"/>
            <a:ext cx="1876425" cy="11225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Instant notifications for major events and market moves.</a:t>
            </a:r>
            <a:endParaRPr lang="en-US" sz="15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2356" y="4091702"/>
            <a:ext cx="585668" cy="73199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298287" y="4091702"/>
            <a:ext cx="1876306" cy="8933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Crypto + sentiment (coming)</a:t>
            </a:r>
            <a:endParaRPr lang="en-US" sz="1850" dirty="0"/>
          </a:p>
        </p:txBody>
      </p:sp>
      <p:sp>
        <p:nvSpPr>
          <p:cNvPr id="15" name="Text 8"/>
          <p:cNvSpPr/>
          <p:nvPr/>
        </p:nvSpPr>
        <p:spPr>
          <a:xfrm>
            <a:off x="6298287" y="5145167"/>
            <a:ext cx="1876306" cy="11225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Real-time sentiment signals to complement price data.</a:t>
            </a:r>
            <a:endParaRPr lang="en-US" sz="1500" dirty="0"/>
          </a:p>
        </p:txBody>
      </p:sp>
      <p:sp>
        <p:nvSpPr>
          <p:cNvPr id="16" name="Text 9"/>
          <p:cNvSpPr/>
          <p:nvPr/>
        </p:nvSpPr>
        <p:spPr>
          <a:xfrm>
            <a:off x="5512356" y="6447830"/>
            <a:ext cx="8387358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Android app and enhanced personalization coming soon.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3787" y="634127"/>
            <a:ext cx="13082826" cy="11053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The opportunity: subscription + recurring affiliate rewards</a:t>
            </a:r>
            <a:endParaRPr lang="en-US" sz="3450" dirty="0"/>
          </a:p>
        </p:txBody>
      </p:sp>
      <p:sp>
        <p:nvSpPr>
          <p:cNvPr id="3" name="Text 1"/>
          <p:cNvSpPr/>
          <p:nvPr/>
        </p:nvSpPr>
        <p:spPr>
          <a:xfrm>
            <a:off x="773787" y="2170509"/>
            <a:ext cx="13082826" cy="6984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Subscribe for $5/month, share with friends, and earn ongoing commissions through a 5-tier affiliate system. Community-first revenue sharing returns 50% of subscription revenue back to members.</a:t>
            </a: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773787" y="3442930"/>
            <a:ext cx="4217194" cy="1977271"/>
          </a:xfrm>
          <a:prstGeom prst="roundRect">
            <a:avLst>
              <a:gd name="adj" fmla="val 7399"/>
            </a:avLst>
          </a:prstGeom>
          <a:solidFill>
            <a:srgbClr val="403234"/>
          </a:solidFill>
          <a:ln/>
        </p:spPr>
      </p:sp>
      <p:sp>
        <p:nvSpPr>
          <p:cNvPr id="5" name="Shape 3"/>
          <p:cNvSpPr/>
          <p:nvPr/>
        </p:nvSpPr>
        <p:spPr>
          <a:xfrm>
            <a:off x="773787" y="3412450"/>
            <a:ext cx="4217194" cy="121920"/>
          </a:xfrm>
          <a:prstGeom prst="roundRect">
            <a:avLst>
              <a:gd name="adj" fmla="val 27202"/>
            </a:avLst>
          </a:prstGeom>
          <a:solidFill>
            <a:srgbClr val="E2C2B3"/>
          </a:solidFill>
          <a:ln/>
        </p:spPr>
      </p:sp>
      <p:sp>
        <p:nvSpPr>
          <p:cNvPr id="6" name="Shape 4"/>
          <p:cNvSpPr/>
          <p:nvPr/>
        </p:nvSpPr>
        <p:spPr>
          <a:xfrm>
            <a:off x="2550795" y="3111341"/>
            <a:ext cx="663178" cy="663178"/>
          </a:xfrm>
          <a:prstGeom prst="roundRect">
            <a:avLst>
              <a:gd name="adj" fmla="val 137882"/>
            </a:avLst>
          </a:prstGeom>
          <a:solidFill>
            <a:srgbClr val="E2C2B3"/>
          </a:solidFill>
          <a:ln/>
        </p:spPr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749748" y="3310176"/>
            <a:ext cx="265271" cy="26527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025247" y="3995618"/>
            <a:ext cx="2763679" cy="345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Tier 1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1025247" y="4470321"/>
            <a:ext cx="3714274" cy="6984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25% commission — direct referrals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5206484" y="3442930"/>
            <a:ext cx="4217313" cy="1977271"/>
          </a:xfrm>
          <a:prstGeom prst="roundRect">
            <a:avLst>
              <a:gd name="adj" fmla="val 7399"/>
            </a:avLst>
          </a:prstGeom>
          <a:solidFill>
            <a:srgbClr val="403234"/>
          </a:solidFill>
          <a:ln/>
        </p:spPr>
      </p:sp>
      <p:sp>
        <p:nvSpPr>
          <p:cNvPr id="11" name="Shape 8"/>
          <p:cNvSpPr/>
          <p:nvPr/>
        </p:nvSpPr>
        <p:spPr>
          <a:xfrm>
            <a:off x="5206484" y="3412450"/>
            <a:ext cx="4217313" cy="121920"/>
          </a:xfrm>
          <a:prstGeom prst="roundRect">
            <a:avLst>
              <a:gd name="adj" fmla="val 27202"/>
            </a:avLst>
          </a:prstGeom>
          <a:solidFill>
            <a:srgbClr val="E2C2B3"/>
          </a:solidFill>
          <a:ln/>
        </p:spPr>
      </p:sp>
      <p:sp>
        <p:nvSpPr>
          <p:cNvPr id="12" name="Shape 9"/>
          <p:cNvSpPr/>
          <p:nvPr/>
        </p:nvSpPr>
        <p:spPr>
          <a:xfrm>
            <a:off x="6983492" y="3111341"/>
            <a:ext cx="663178" cy="663178"/>
          </a:xfrm>
          <a:prstGeom prst="roundRect">
            <a:avLst>
              <a:gd name="adj" fmla="val 137882"/>
            </a:avLst>
          </a:prstGeom>
          <a:solidFill>
            <a:srgbClr val="E2C2B3"/>
          </a:solidFill>
          <a:ln/>
        </p:spPr>
      </p:sp>
      <p:pic>
        <p:nvPicPr>
          <p:cNvPr id="13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82445" y="3310176"/>
            <a:ext cx="265271" cy="265271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5457944" y="3995618"/>
            <a:ext cx="2763679" cy="345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Tier 2</a:t>
            </a:r>
            <a:endParaRPr lang="en-US" sz="2150" dirty="0"/>
          </a:p>
        </p:txBody>
      </p:sp>
      <p:sp>
        <p:nvSpPr>
          <p:cNvPr id="15" name="Text 11"/>
          <p:cNvSpPr/>
          <p:nvPr/>
        </p:nvSpPr>
        <p:spPr>
          <a:xfrm>
            <a:off x="5457944" y="4470321"/>
            <a:ext cx="3714393" cy="6984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15% commission — referrals of your referrals</a:t>
            </a:r>
            <a:endParaRPr lang="en-US" sz="1700" dirty="0"/>
          </a:p>
        </p:txBody>
      </p:sp>
      <p:sp>
        <p:nvSpPr>
          <p:cNvPr id="16" name="Shape 12"/>
          <p:cNvSpPr/>
          <p:nvPr/>
        </p:nvSpPr>
        <p:spPr>
          <a:xfrm>
            <a:off x="9639300" y="3442930"/>
            <a:ext cx="4217313" cy="1977271"/>
          </a:xfrm>
          <a:prstGeom prst="roundRect">
            <a:avLst>
              <a:gd name="adj" fmla="val 7399"/>
            </a:avLst>
          </a:prstGeom>
          <a:solidFill>
            <a:srgbClr val="403234"/>
          </a:solidFill>
          <a:ln/>
        </p:spPr>
      </p:sp>
      <p:sp>
        <p:nvSpPr>
          <p:cNvPr id="17" name="Shape 13"/>
          <p:cNvSpPr/>
          <p:nvPr/>
        </p:nvSpPr>
        <p:spPr>
          <a:xfrm>
            <a:off x="9639300" y="3412450"/>
            <a:ext cx="4217313" cy="121920"/>
          </a:xfrm>
          <a:prstGeom prst="roundRect">
            <a:avLst>
              <a:gd name="adj" fmla="val 27202"/>
            </a:avLst>
          </a:prstGeom>
          <a:solidFill>
            <a:srgbClr val="E2C2B3"/>
          </a:solidFill>
          <a:ln/>
        </p:spPr>
      </p:sp>
      <p:sp>
        <p:nvSpPr>
          <p:cNvPr id="18" name="Shape 14"/>
          <p:cNvSpPr/>
          <p:nvPr/>
        </p:nvSpPr>
        <p:spPr>
          <a:xfrm>
            <a:off x="11416308" y="3111341"/>
            <a:ext cx="663178" cy="663178"/>
          </a:xfrm>
          <a:prstGeom prst="roundRect">
            <a:avLst>
              <a:gd name="adj" fmla="val 137882"/>
            </a:avLst>
          </a:prstGeom>
          <a:solidFill>
            <a:srgbClr val="E2C2B3"/>
          </a:solidFill>
          <a:ln/>
        </p:spPr>
      </p:sp>
      <p:pic>
        <p:nvPicPr>
          <p:cNvPr id="1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15261" y="3310176"/>
            <a:ext cx="265271" cy="265271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9890760" y="3995618"/>
            <a:ext cx="2763679" cy="345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Tier 3</a:t>
            </a:r>
            <a:endParaRPr lang="en-US" sz="2150" dirty="0"/>
          </a:p>
        </p:txBody>
      </p:sp>
      <p:sp>
        <p:nvSpPr>
          <p:cNvPr id="21" name="Text 16"/>
          <p:cNvSpPr/>
          <p:nvPr/>
        </p:nvSpPr>
        <p:spPr>
          <a:xfrm>
            <a:off x="9890760" y="4470321"/>
            <a:ext cx="3714393" cy="349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5% commission</a:t>
            </a:r>
            <a:endParaRPr lang="en-US" sz="1700" dirty="0"/>
          </a:p>
        </p:txBody>
      </p:sp>
      <p:sp>
        <p:nvSpPr>
          <p:cNvPr id="22" name="Shape 17"/>
          <p:cNvSpPr/>
          <p:nvPr/>
        </p:nvSpPr>
        <p:spPr>
          <a:xfrm>
            <a:off x="773787" y="5967293"/>
            <a:ext cx="6433661" cy="1628061"/>
          </a:xfrm>
          <a:prstGeom prst="roundRect">
            <a:avLst>
              <a:gd name="adj" fmla="val 8986"/>
            </a:avLst>
          </a:prstGeom>
          <a:solidFill>
            <a:srgbClr val="403234"/>
          </a:solidFill>
          <a:ln/>
        </p:spPr>
      </p:sp>
      <p:sp>
        <p:nvSpPr>
          <p:cNvPr id="23" name="Shape 18"/>
          <p:cNvSpPr/>
          <p:nvPr/>
        </p:nvSpPr>
        <p:spPr>
          <a:xfrm>
            <a:off x="773787" y="5936813"/>
            <a:ext cx="6433661" cy="121920"/>
          </a:xfrm>
          <a:prstGeom prst="roundRect">
            <a:avLst>
              <a:gd name="adj" fmla="val 27202"/>
            </a:avLst>
          </a:prstGeom>
          <a:solidFill>
            <a:srgbClr val="E2C2B3"/>
          </a:solidFill>
          <a:ln/>
        </p:spPr>
      </p:sp>
      <p:sp>
        <p:nvSpPr>
          <p:cNvPr id="24" name="Shape 19"/>
          <p:cNvSpPr/>
          <p:nvPr/>
        </p:nvSpPr>
        <p:spPr>
          <a:xfrm>
            <a:off x="3659029" y="5635704"/>
            <a:ext cx="663178" cy="663178"/>
          </a:xfrm>
          <a:prstGeom prst="roundRect">
            <a:avLst>
              <a:gd name="adj" fmla="val 137882"/>
            </a:avLst>
          </a:prstGeom>
          <a:solidFill>
            <a:srgbClr val="E2C2B3"/>
          </a:solidFill>
          <a:ln/>
        </p:spPr>
      </p:sp>
      <p:pic>
        <p:nvPicPr>
          <p:cNvPr id="25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57982" y="5834539"/>
            <a:ext cx="265271" cy="265271"/>
          </a:xfrm>
          <a:prstGeom prst="rect">
            <a:avLst/>
          </a:prstGeom>
        </p:spPr>
      </p:pic>
      <p:sp>
        <p:nvSpPr>
          <p:cNvPr id="26" name="Text 20"/>
          <p:cNvSpPr/>
          <p:nvPr/>
        </p:nvSpPr>
        <p:spPr>
          <a:xfrm>
            <a:off x="1025247" y="6519982"/>
            <a:ext cx="2763679" cy="345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Tier 4</a:t>
            </a:r>
            <a:endParaRPr lang="en-US" sz="2150" dirty="0"/>
          </a:p>
        </p:txBody>
      </p:sp>
      <p:sp>
        <p:nvSpPr>
          <p:cNvPr id="27" name="Text 21"/>
          <p:cNvSpPr/>
          <p:nvPr/>
        </p:nvSpPr>
        <p:spPr>
          <a:xfrm>
            <a:off x="1025247" y="6994684"/>
            <a:ext cx="5930741" cy="349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3% commission</a:t>
            </a:r>
            <a:endParaRPr lang="en-US" sz="1700" dirty="0"/>
          </a:p>
        </p:txBody>
      </p:sp>
      <p:sp>
        <p:nvSpPr>
          <p:cNvPr id="28" name="Shape 22"/>
          <p:cNvSpPr/>
          <p:nvPr/>
        </p:nvSpPr>
        <p:spPr>
          <a:xfrm>
            <a:off x="7422952" y="5967293"/>
            <a:ext cx="6433661" cy="1628061"/>
          </a:xfrm>
          <a:prstGeom prst="roundRect">
            <a:avLst>
              <a:gd name="adj" fmla="val 8986"/>
            </a:avLst>
          </a:prstGeom>
          <a:solidFill>
            <a:srgbClr val="403234"/>
          </a:solidFill>
          <a:ln/>
        </p:spPr>
      </p:sp>
      <p:sp>
        <p:nvSpPr>
          <p:cNvPr id="29" name="Shape 23"/>
          <p:cNvSpPr/>
          <p:nvPr/>
        </p:nvSpPr>
        <p:spPr>
          <a:xfrm>
            <a:off x="7422952" y="5936813"/>
            <a:ext cx="6433661" cy="121920"/>
          </a:xfrm>
          <a:prstGeom prst="roundRect">
            <a:avLst>
              <a:gd name="adj" fmla="val 27202"/>
            </a:avLst>
          </a:prstGeom>
          <a:solidFill>
            <a:srgbClr val="E2C2B3"/>
          </a:solidFill>
          <a:ln/>
        </p:spPr>
      </p:sp>
      <p:sp>
        <p:nvSpPr>
          <p:cNvPr id="30" name="Shape 24"/>
          <p:cNvSpPr/>
          <p:nvPr/>
        </p:nvSpPr>
        <p:spPr>
          <a:xfrm>
            <a:off x="10308193" y="5635704"/>
            <a:ext cx="663178" cy="663178"/>
          </a:xfrm>
          <a:prstGeom prst="roundRect">
            <a:avLst>
              <a:gd name="adj" fmla="val 137882"/>
            </a:avLst>
          </a:prstGeom>
          <a:solidFill>
            <a:srgbClr val="E2C2B3"/>
          </a:solidFill>
          <a:ln/>
        </p:spPr>
      </p:sp>
      <p:pic>
        <p:nvPicPr>
          <p:cNvPr id="31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07147" y="5834539"/>
            <a:ext cx="265271" cy="265271"/>
          </a:xfrm>
          <a:prstGeom prst="rect">
            <a:avLst/>
          </a:prstGeom>
        </p:spPr>
      </p:pic>
      <p:sp>
        <p:nvSpPr>
          <p:cNvPr id="32" name="Text 25"/>
          <p:cNvSpPr/>
          <p:nvPr/>
        </p:nvSpPr>
        <p:spPr>
          <a:xfrm>
            <a:off x="7674412" y="6519982"/>
            <a:ext cx="2763679" cy="345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Tier 5</a:t>
            </a:r>
            <a:endParaRPr lang="en-US" sz="2150" dirty="0"/>
          </a:p>
        </p:txBody>
      </p:sp>
      <p:sp>
        <p:nvSpPr>
          <p:cNvPr id="33" name="Text 26"/>
          <p:cNvSpPr/>
          <p:nvPr/>
        </p:nvSpPr>
        <p:spPr>
          <a:xfrm>
            <a:off x="7674412" y="6994684"/>
            <a:ext cx="5930741" cy="349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2% commission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03502"/>
            <a:ext cx="314861" cy="213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550" b="1" dirty="0">
                <a:solidFill>
                  <a:srgbClr val="D3C9C5"/>
                </a:solidFill>
                <a:latin typeface="-apple-system, BlinkMacSystemFont, Segoe UI, Roboto, Helvetica Neue, Arial, sans-serif Black" pitchFamily="34" charset="0"/>
                <a:ea typeface="-apple-system, BlinkMacSystemFont, Segoe UI, Roboto, Helvetica Neue, Arial, sans-serif Black" pitchFamily="34" charset="-122"/>
                <a:cs typeface="-apple-system, BlinkMacSystemFont, Segoe UI, Roboto, Helvetica Neue, Arial, sans-serif Black" pitchFamily="34" charset="-120"/>
              </a:rPr>
              <a:t>0%</a:t>
            </a:r>
            <a:endParaRPr lang="en-US" sz="1550" dirty="0"/>
          </a:p>
        </p:txBody>
      </p:sp>
      <p:sp>
        <p:nvSpPr>
          <p:cNvPr id="3" name="Text 1"/>
          <p:cNvSpPr/>
          <p:nvPr/>
        </p:nvSpPr>
        <p:spPr>
          <a:xfrm>
            <a:off x="793790" y="2433706"/>
            <a:ext cx="968733" cy="131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50"/>
              </a:lnSpc>
              <a:buNone/>
            </a:pPr>
            <a:r>
              <a:rPr lang="en-US" sz="700" dirty="0">
                <a:solidFill>
                  <a:srgbClr val="D3C9C5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Total conversion rate </a:t>
            </a:r>
            <a:endParaRPr lang="en-US" sz="7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647082"/>
            <a:ext cx="6248400" cy="304198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599521" y="2158722"/>
            <a:ext cx="6244709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The math — simple, compelling</a:t>
            </a:r>
            <a:endParaRPr lang="en-US" sz="3550" dirty="0"/>
          </a:p>
        </p:txBody>
      </p:sp>
      <p:sp>
        <p:nvSpPr>
          <p:cNvPr id="6" name="Text 3"/>
          <p:cNvSpPr/>
          <p:nvPr/>
        </p:nvSpPr>
        <p:spPr>
          <a:xfrm>
            <a:off x="7599521" y="3519488"/>
            <a:ext cx="6244709" cy="2698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Recruit 4 friends → your subscription becomes free forever (their payments cover your 25% Tier 1 revenue).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Recruit 10 friends → net positive earnings beyond your subscription cost.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Earn passively as your network recruits — commissions paid across 5 levels, ongoing.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769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6129" y="541972"/>
            <a:ext cx="7764542" cy="985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1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Compounding growth: modeled projection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6176129" y="1784152"/>
            <a:ext cx="7764542" cy="5891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Organic viral expansion from referral behavior drives exponential network growth and recurring revenue.</a:t>
            </a:r>
            <a:endParaRPr lang="en-US" sz="15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129" y="2565916"/>
            <a:ext cx="7559040" cy="4237041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129" y="2565916"/>
            <a:ext cx="7559040" cy="4237041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6176129" y="7106603"/>
            <a:ext cx="7764542" cy="5891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At scale, recurring $5 subscriptions multiply into meaningful, predictable payouts for early members and a durable revenue stream for NestDaddy.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3938" y="676870"/>
            <a:ext cx="4114681" cy="548616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591056" y="2994541"/>
            <a:ext cx="7881342" cy="455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Why members stay — retention mechanics</a:t>
            </a:r>
            <a:endParaRPr lang="en-US" sz="2850" dirty="0"/>
          </a:p>
        </p:txBody>
      </p:sp>
      <p:sp>
        <p:nvSpPr>
          <p:cNvPr id="4" name="Text 1"/>
          <p:cNvSpPr/>
          <p:nvPr/>
        </p:nvSpPr>
        <p:spPr>
          <a:xfrm>
            <a:off x="5591056" y="3596878"/>
            <a:ext cx="8022788" cy="263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Retention is engineered through incentives, product value, and network effects.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1023938" y="6492835"/>
            <a:ext cx="410289" cy="410289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sp>
        <p:nvSpPr>
          <p:cNvPr id="6" name="Text 3"/>
          <p:cNvSpPr/>
          <p:nvPr/>
        </p:nvSpPr>
        <p:spPr>
          <a:xfrm>
            <a:off x="1580793" y="6555462"/>
            <a:ext cx="2708672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Commission continuity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580793" y="6928128"/>
            <a:ext cx="3515082" cy="789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Commissions require activity; inactivity forfeits commission — incentivizes ongoing engagement.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5279112" y="6492835"/>
            <a:ext cx="410289" cy="410289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sp>
        <p:nvSpPr>
          <p:cNvPr id="9" name="Text 6"/>
          <p:cNvSpPr/>
          <p:nvPr/>
        </p:nvSpPr>
        <p:spPr>
          <a:xfrm>
            <a:off x="5835968" y="6555462"/>
            <a:ext cx="2697956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Price-protected growth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5835968" y="6928128"/>
            <a:ext cx="3515082" cy="789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If price increases, commissions rise proportionally — late churn doesn't erode early member gains.</a:t>
            </a:r>
            <a:endParaRPr lang="en-US" sz="1400" dirty="0"/>
          </a:p>
        </p:txBody>
      </p:sp>
      <p:sp>
        <p:nvSpPr>
          <p:cNvPr id="11" name="Shape 8"/>
          <p:cNvSpPr/>
          <p:nvPr/>
        </p:nvSpPr>
        <p:spPr>
          <a:xfrm>
            <a:off x="9534287" y="6492835"/>
            <a:ext cx="410289" cy="410289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sp>
        <p:nvSpPr>
          <p:cNvPr id="12" name="Text 9"/>
          <p:cNvSpPr/>
          <p:nvPr/>
        </p:nvSpPr>
        <p:spPr>
          <a:xfrm>
            <a:off x="10091142" y="6555462"/>
            <a:ext cx="2279333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High value product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10091142" y="6928128"/>
            <a:ext cx="3515201" cy="789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Premium AI insights and personalized dashboards make $5 compelling to keep.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29734"/>
            <a:ext cx="486489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Why NestDaddy wins</a:t>
            </a:r>
            <a:endParaRPr lang="en-US" sz="35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0190" y="1636871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130653" y="1636871"/>
            <a:ext cx="42194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Not another attention sponge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130653" y="2127290"/>
            <a:ext cx="670595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TikTok: creators generate value; platforms retain the upside.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80190" y="2943820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130653" y="2943820"/>
            <a:ext cx="34044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Not an overpriced MLM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130653" y="3434239"/>
            <a:ext cx="670595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MLMs sell products at markup — NestDaddy sells a real, valuable service at a fair price.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80190" y="4613672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130653" y="4613672"/>
            <a:ext cx="323409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Not speculative crypto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130653" y="5104090"/>
            <a:ext cx="670595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Crypto can be volatile and abstract — NestDaddy delivers tangible product value and recurring cash flow.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80190" y="6283523"/>
            <a:ext cx="566976" cy="56697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130653" y="6283523"/>
            <a:ext cx="33968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Community-first model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7130653" y="6773942"/>
            <a:ext cx="670595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50% of subscription revenue flows back to the user community through a transparent affiliate structure.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2026-03-02T09:24:03Z</dcterms:created>
  <dcterms:modified xsi:type="dcterms:W3CDTF">2026-03-02T09:24:03Z</dcterms:modified>
</cp:coreProperties>
</file>