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  <p:embeddedFontLst>
    <p:embeddedFont>
      <p:font typeface="Bricolage Grotesque Extra Bold"/>
      <p:regular r:id="rId17"/>
    </p:embeddedFont>
    <p:embeddedFont>
      <p:font typeface="Montserrat"/>
      <p:regular r:id="rId18"/>
    </p:embeddedFont>
    <p:embeddedFont>
      <p:font typeface="Montserrat"/>
      <p:regular r:id="rId19"/>
    </p:embeddedFont>
    <p:embeddedFont>
      <p:font typeface="Montserrat"/>
      <p:regular r:id="rId20"/>
    </p:embeddedFont>
    <p:embeddedFont>
      <p:font typeface="Montserrat"/>
      <p:regular r:id="rId21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Relationship Id="rId19" Type="http://schemas.openxmlformats.org/officeDocument/2006/relationships/font" Target="fonts/font3.fntdata"/><Relationship Id="rId20" Type="http://schemas.openxmlformats.org/officeDocument/2006/relationships/font" Target="fonts/font4.fntdata"/><Relationship Id="rId21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0-1.png"/><Relationship Id="rId3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1-1.png"/><Relationship Id="rId3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3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3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3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3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3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3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3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3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82D5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0E3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82D5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0E3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82D5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0E3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82D5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0E3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82D5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0E3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82D5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0E3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82D5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0E3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82D5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0E3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82D5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0E3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82D5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0E3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nestdaddy.com" TargetMode="External"/><Relationship Id="rId1" Type="http://schemas.openxmlformats.org/officeDocument/2006/relationships/image" Target="../media/image-10-1.png"/><Relationship Id="rId2" Type="http://schemas.openxmlformats.org/officeDocument/2006/relationships/image" Target="../media/image-10-2.png"/><Relationship Id="rId4" Type="http://schemas.openxmlformats.org/officeDocument/2006/relationships/slideLayout" Target="../slideLayouts/slideLayout11.xml"/><Relationship Id="rId5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image" Target="../media/image-2-2.png"/><Relationship Id="rId3" Type="http://schemas.openxmlformats.org/officeDocument/2006/relationships/image" Target="../media/image-2-3.svg"/><Relationship Id="rId4" Type="http://schemas.openxmlformats.org/officeDocument/2006/relationships/image" Target="../media/image-2-4.png"/><Relationship Id="rId5" Type="http://schemas.openxmlformats.org/officeDocument/2006/relationships/image" Target="../media/image-2-5.png"/><Relationship Id="rId6" Type="http://schemas.openxmlformats.org/officeDocument/2006/relationships/image" Target="../media/image-2-6.svg"/><Relationship Id="rId7" Type="http://schemas.openxmlformats.org/officeDocument/2006/relationships/image" Target="../media/image-2-7.png"/><Relationship Id="rId8" Type="http://schemas.openxmlformats.org/officeDocument/2006/relationships/image" Target="../media/image-2-8.png"/><Relationship Id="rId9" Type="http://schemas.openxmlformats.org/officeDocument/2006/relationships/image" Target="../media/image-2-9.svg"/><Relationship Id="rId10" Type="http://schemas.openxmlformats.org/officeDocument/2006/relationships/image" Target="../media/image-2-10.png"/><Relationship Id="rId11" Type="http://schemas.openxmlformats.org/officeDocument/2006/relationships/image" Target="../media/image-2-11.png"/><Relationship Id="rId12" Type="http://schemas.openxmlformats.org/officeDocument/2006/relationships/image" Target="../media/image-2-12.svg"/><Relationship Id="rId13" Type="http://schemas.openxmlformats.org/officeDocument/2006/relationships/slideLayout" Target="../slideLayouts/slideLayout3.xml"/><Relationship Id="rId1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svg"/><Relationship Id="rId3" Type="http://schemas.openxmlformats.org/officeDocument/2006/relationships/image" Target="../media/image-4-3.png"/><Relationship Id="rId4" Type="http://schemas.openxmlformats.org/officeDocument/2006/relationships/image" Target="../media/image-4-4.svg"/><Relationship Id="rId5" Type="http://schemas.openxmlformats.org/officeDocument/2006/relationships/image" Target="../media/image-4-5.png"/><Relationship Id="rId6" Type="http://schemas.openxmlformats.org/officeDocument/2006/relationships/image" Target="../media/image-4-6.svg"/><Relationship Id="rId7" Type="http://schemas.openxmlformats.org/officeDocument/2006/relationships/image" Target="../media/image-4-7.png"/><Relationship Id="rId8" Type="http://schemas.openxmlformats.org/officeDocument/2006/relationships/image" Target="../media/image-4-8.svg"/><Relationship Id="rId9" Type="http://schemas.openxmlformats.org/officeDocument/2006/relationships/image" Target="../media/image-4-9.png"/><Relationship Id="rId10" Type="http://schemas.openxmlformats.org/officeDocument/2006/relationships/image" Target="../media/image-4-10.svg"/><Relationship Id="rId11" Type="http://schemas.openxmlformats.org/officeDocument/2006/relationships/slideLayout" Target="../slideLayouts/slideLayout5.xml"/><Relationship Id="rId1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image" Target="../media/image-5-3.png"/><Relationship Id="rId4" Type="http://schemas.openxmlformats.org/officeDocument/2006/relationships/image" Target="../media/image-5-4.png"/><Relationship Id="rId5" Type="http://schemas.openxmlformats.org/officeDocument/2006/relationships/image" Target="../media/image-5-5.png"/><Relationship Id="rId6" Type="http://schemas.openxmlformats.org/officeDocument/2006/relationships/slideLayout" Target="../slideLayouts/slideLayout6.xml"/><Relationship Id="rId7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8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image" Target="../media/image-8-3.png"/><Relationship Id="rId4" Type="http://schemas.openxmlformats.org/officeDocument/2006/relationships/image" Target="../media/image-8-4.png"/><Relationship Id="rId5" Type="http://schemas.openxmlformats.org/officeDocument/2006/relationships/image" Target="../media/image-8-5.png"/><Relationship Id="rId6" Type="http://schemas.openxmlformats.org/officeDocument/2006/relationships/image" Target="../media/image-8-6.png"/><Relationship Id="rId7" Type="http://schemas.openxmlformats.org/officeDocument/2006/relationships/slideLayout" Target="../slideLayouts/slideLayout9.xml"/><Relationship Id="rId8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793683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NestDaddy Affiliate Program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4301966"/>
            <a:ext cx="7556421" cy="11339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How You Earn Commission + Pair Bonus</a:t>
            </a:r>
            <a:endParaRPr lang="en-US" sz="35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758904"/>
            <a:ext cx="666261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3 Steps to Start Earning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1807845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5DCE6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01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793790" y="2162889"/>
            <a:ext cx="3664744" cy="30480"/>
          </a:xfrm>
          <a:prstGeom prst="rect">
            <a:avLst/>
          </a:prstGeom>
          <a:solidFill>
            <a:srgbClr val="EEAEF6"/>
          </a:solidFill>
          <a:ln/>
        </p:spPr>
      </p:sp>
      <p:sp>
        <p:nvSpPr>
          <p:cNvPr id="6" name="Text 3"/>
          <p:cNvSpPr/>
          <p:nvPr/>
        </p:nvSpPr>
        <p:spPr>
          <a:xfrm>
            <a:off x="793790" y="233719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Subscribe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793790" y="2827615"/>
            <a:ext cx="3664744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43799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$10/month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unlocks your affiliate account and gives you instant access to your unique referral link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4685348" y="1807845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5DCE6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02</a:t>
            </a:r>
            <a:endParaRPr lang="en-US" sz="1750" dirty="0"/>
          </a:p>
        </p:txBody>
      </p:sp>
      <p:sp>
        <p:nvSpPr>
          <p:cNvPr id="9" name="Shape 6"/>
          <p:cNvSpPr/>
          <p:nvPr/>
        </p:nvSpPr>
        <p:spPr>
          <a:xfrm>
            <a:off x="4685348" y="2162889"/>
            <a:ext cx="3664863" cy="30480"/>
          </a:xfrm>
          <a:prstGeom prst="rect">
            <a:avLst/>
          </a:prstGeom>
          <a:solidFill>
            <a:srgbClr val="EEAEF6"/>
          </a:solidFill>
          <a:ln/>
        </p:spPr>
      </p:sp>
      <p:sp>
        <p:nvSpPr>
          <p:cNvPr id="10" name="Text 7"/>
          <p:cNvSpPr/>
          <p:nvPr/>
        </p:nvSpPr>
        <p:spPr>
          <a:xfrm>
            <a:off x="4685348" y="233719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Share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4685348" y="2827615"/>
            <a:ext cx="3664863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Send your referral link to your network via email, social media, or direct outreach. The easier you make it, the faster you grow</a:t>
            </a:r>
            <a:endParaRPr lang="en-US" sz="1750" dirty="0"/>
          </a:p>
        </p:txBody>
      </p:sp>
      <p:sp>
        <p:nvSpPr>
          <p:cNvPr id="12" name="Text 9"/>
          <p:cNvSpPr/>
          <p:nvPr/>
        </p:nvSpPr>
        <p:spPr>
          <a:xfrm>
            <a:off x="793790" y="4676061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5DCE6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03</a:t>
            </a:r>
            <a:endParaRPr lang="en-US" sz="1750" dirty="0"/>
          </a:p>
        </p:txBody>
      </p:sp>
      <p:sp>
        <p:nvSpPr>
          <p:cNvPr id="13" name="Shape 10"/>
          <p:cNvSpPr/>
          <p:nvPr/>
        </p:nvSpPr>
        <p:spPr>
          <a:xfrm>
            <a:off x="793790" y="5031105"/>
            <a:ext cx="7556421" cy="30480"/>
          </a:xfrm>
          <a:prstGeom prst="rect">
            <a:avLst/>
          </a:prstGeom>
          <a:solidFill>
            <a:srgbClr val="EEAEF6"/>
          </a:solidFill>
          <a:ln/>
        </p:spPr>
      </p:sp>
      <p:sp>
        <p:nvSpPr>
          <p:cNvPr id="14" name="Text 11"/>
          <p:cNvSpPr/>
          <p:nvPr/>
        </p:nvSpPr>
        <p:spPr>
          <a:xfrm>
            <a:off x="793790" y="520541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Earn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793790" y="5695831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Commissions + pair bonuses paid automatically every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43799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1st of the month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 Watch your earnings grow with every new subscription</a:t>
            </a:r>
            <a:endParaRPr lang="en-US" sz="1750" dirty="0"/>
          </a:p>
        </p:txBody>
      </p:sp>
      <p:pic>
        <p:nvPicPr>
          <p:cNvPr id="16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790" y="6846808"/>
            <a:ext cx="3698200" cy="62376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78932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The Foundation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1778437"/>
            <a:ext cx="8984099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One Subscription. Five Levels of Income.</a:t>
            </a:r>
            <a:endParaRPr lang="en-US" sz="3550" dirty="0"/>
          </a:p>
        </p:txBody>
      </p:sp>
      <p:sp>
        <p:nvSpPr>
          <p:cNvPr id="4" name="Text 2"/>
          <p:cNvSpPr/>
          <p:nvPr/>
        </p:nvSpPr>
        <p:spPr>
          <a:xfrm>
            <a:off x="793790" y="2774990"/>
            <a:ext cx="3898702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Every Member Pays $10/Month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793790" y="3619738"/>
            <a:ext cx="389870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Consistent monthly subscription fee from every participant in the network</a:t>
            </a:r>
            <a:endParaRPr lang="en-US" sz="1750" dirty="0"/>
          </a:p>
        </p:txBody>
      </p:sp>
      <p:pic>
        <p:nvPicPr>
          <p:cNvPr id="6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32653" y="2685574"/>
            <a:ext cx="4564975" cy="4564975"/>
          </a:xfrm>
          <a:prstGeom prst="rect">
            <a:avLst/>
          </a:prstGeom>
        </p:spPr>
      </p:pic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15633" y="3668435"/>
            <a:ext cx="339328" cy="339328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9937790" y="3133606"/>
            <a:ext cx="334065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$5.00 Flows to Network</a:t>
            </a:r>
            <a:endParaRPr lang="en-US" sz="2200" dirty="0"/>
          </a:p>
        </p:txBody>
      </p:sp>
      <p:sp>
        <p:nvSpPr>
          <p:cNvPr id="9" name="Text 5"/>
          <p:cNvSpPr/>
          <p:nvPr/>
        </p:nvSpPr>
        <p:spPr>
          <a:xfrm>
            <a:off x="9937790" y="3624024"/>
            <a:ext cx="3898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50% of each subscription flows directly into the affiliate network</a:t>
            </a:r>
            <a:endParaRPr lang="en-US" sz="1750" dirty="0"/>
          </a:p>
        </p:txBody>
      </p:sp>
      <p:pic>
        <p:nvPicPr>
          <p:cNvPr id="10" name="Image 2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2653" y="2685574"/>
            <a:ext cx="4564975" cy="4564975"/>
          </a:xfrm>
          <a:prstGeom prst="rect">
            <a:avLst/>
          </a:prstGeom>
        </p:spPr>
      </p:pic>
      <p:pic>
        <p:nvPicPr>
          <p:cNvPr id="11" name="Image 3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75201" y="3668435"/>
            <a:ext cx="339328" cy="339328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9937790" y="5404723"/>
            <a:ext cx="286940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5 Levels of Referrers</a:t>
            </a:r>
            <a:endParaRPr lang="en-US" sz="2200" dirty="0"/>
          </a:p>
        </p:txBody>
      </p:sp>
      <p:sp>
        <p:nvSpPr>
          <p:cNvPr id="13" name="Text 7"/>
          <p:cNvSpPr/>
          <p:nvPr/>
        </p:nvSpPr>
        <p:spPr>
          <a:xfrm>
            <a:off x="9937790" y="5895142"/>
            <a:ext cx="38988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Money reaches up to 5 levels of referrers above each new member</a:t>
            </a:r>
            <a:endParaRPr lang="en-US" sz="1750" dirty="0"/>
          </a:p>
        </p:txBody>
      </p:sp>
      <p:pic>
        <p:nvPicPr>
          <p:cNvPr id="14" name="Image 4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2653" y="2685574"/>
            <a:ext cx="4564975" cy="4564975"/>
          </a:xfrm>
          <a:prstGeom prst="rect">
            <a:avLst/>
          </a:prstGeom>
        </p:spPr>
      </p:pic>
      <p:pic>
        <p:nvPicPr>
          <p:cNvPr id="15" name="Image 5" descr="preencoded.png">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275201" y="5928003"/>
            <a:ext cx="339328" cy="339328"/>
          </a:xfrm>
          <a:prstGeom prst="rect">
            <a:avLst/>
          </a:prstGeom>
        </p:spPr>
      </p:pic>
      <p:sp>
        <p:nvSpPr>
          <p:cNvPr id="16" name="Text 8"/>
          <p:cNvSpPr/>
          <p:nvPr/>
        </p:nvSpPr>
        <p:spPr>
          <a:xfrm>
            <a:off x="793790" y="5227558"/>
            <a:ext cx="3898702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Automatic Monthly Earnings</a:t>
            </a:r>
            <a:endParaRPr lang="en-US" sz="2200" dirty="0"/>
          </a:p>
        </p:txBody>
      </p:sp>
      <p:sp>
        <p:nvSpPr>
          <p:cNvPr id="17" name="Text 9"/>
          <p:cNvSpPr/>
          <p:nvPr/>
        </p:nvSpPr>
        <p:spPr>
          <a:xfrm>
            <a:off x="793790" y="6072307"/>
            <a:ext cx="389870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You earn every time anyone in your 5-level network subscribes — passive and automatic</a:t>
            </a:r>
            <a:endParaRPr lang="en-US" sz="1750" dirty="0"/>
          </a:p>
        </p:txBody>
      </p:sp>
      <p:pic>
        <p:nvPicPr>
          <p:cNvPr id="18" name="Image 6" descr="preencoded.png">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32653" y="2685574"/>
            <a:ext cx="4564975" cy="4564975"/>
          </a:xfrm>
          <a:prstGeom prst="rect">
            <a:avLst/>
          </a:prstGeom>
        </p:spPr>
      </p:pic>
      <p:pic>
        <p:nvPicPr>
          <p:cNvPr id="19" name="Image 7" descr="preencoded.png">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015633" y="5928003"/>
            <a:ext cx="339328" cy="33932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989058" y="458153"/>
            <a:ext cx="5570577" cy="4824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750"/>
              </a:lnSpc>
              <a:buNone/>
            </a:pPr>
            <a:r>
              <a:rPr lang="en-US" sz="30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Your Network = A Binary Tree</a:t>
            </a:r>
            <a:endParaRPr lang="en-US" sz="30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19776" y="1150739"/>
            <a:ext cx="10590848" cy="569083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409791" y="1767555"/>
            <a:ext cx="2396739" cy="2995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350"/>
              </a:lnSpc>
              <a:buNone/>
            </a:pPr>
            <a:r>
              <a:rPr lang="en-US" sz="18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YOU (Root)</a:t>
            </a:r>
            <a:endParaRPr lang="en-US" sz="1850" dirty="0"/>
          </a:p>
        </p:txBody>
      </p:sp>
      <p:sp>
        <p:nvSpPr>
          <p:cNvPr id="5" name="Text 2"/>
          <p:cNvSpPr/>
          <p:nvPr/>
        </p:nvSpPr>
        <p:spPr>
          <a:xfrm>
            <a:off x="2271313" y="2152365"/>
            <a:ext cx="2535217" cy="2013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1550"/>
              </a:lnSpc>
              <a:buNone/>
            </a:pPr>
            <a:r>
              <a:rPr lang="en-US" sz="150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Top of your network tree.</a:t>
            </a:r>
            <a:endParaRPr lang="en-US" sz="1500" dirty="0"/>
          </a:p>
        </p:txBody>
      </p:sp>
      <p:sp>
        <p:nvSpPr>
          <p:cNvPr id="6" name="Text 3"/>
          <p:cNvSpPr/>
          <p:nvPr/>
        </p:nvSpPr>
        <p:spPr>
          <a:xfrm>
            <a:off x="9823704" y="2577120"/>
            <a:ext cx="2396738" cy="2995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8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Left &amp; Right Teams</a:t>
            </a:r>
            <a:endParaRPr lang="en-US" sz="1850" dirty="0"/>
          </a:p>
        </p:txBody>
      </p:sp>
      <p:sp>
        <p:nvSpPr>
          <p:cNvPr id="7" name="Text 4"/>
          <p:cNvSpPr/>
          <p:nvPr/>
        </p:nvSpPr>
        <p:spPr>
          <a:xfrm>
            <a:off x="9823704" y="2961930"/>
            <a:ext cx="2535217" cy="4027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150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Two primary branches beneath you.</a:t>
            </a:r>
            <a:endParaRPr lang="en-US" sz="1500" dirty="0"/>
          </a:p>
        </p:txBody>
      </p:sp>
      <p:sp>
        <p:nvSpPr>
          <p:cNvPr id="8" name="Text 5"/>
          <p:cNvSpPr/>
          <p:nvPr/>
        </p:nvSpPr>
        <p:spPr>
          <a:xfrm>
            <a:off x="2409791" y="3407990"/>
            <a:ext cx="2396739" cy="2995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350"/>
              </a:lnSpc>
              <a:buNone/>
            </a:pPr>
            <a:r>
              <a:rPr lang="en-US" sz="18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Level 3</a:t>
            </a:r>
            <a:endParaRPr lang="en-US" sz="1850" dirty="0"/>
          </a:p>
        </p:txBody>
      </p:sp>
      <p:sp>
        <p:nvSpPr>
          <p:cNvPr id="9" name="Text 6"/>
          <p:cNvSpPr/>
          <p:nvPr/>
        </p:nvSpPr>
        <p:spPr>
          <a:xfrm>
            <a:off x="2271313" y="3792799"/>
            <a:ext cx="2535217" cy="4027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1550"/>
              </a:lnSpc>
              <a:buNone/>
            </a:pPr>
            <a:r>
              <a:rPr lang="en-US" sz="150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Four nodes expanding outward.</a:t>
            </a:r>
            <a:endParaRPr lang="en-US" sz="1500" dirty="0"/>
          </a:p>
        </p:txBody>
      </p:sp>
      <p:sp>
        <p:nvSpPr>
          <p:cNvPr id="10" name="Text 7"/>
          <p:cNvSpPr/>
          <p:nvPr/>
        </p:nvSpPr>
        <p:spPr>
          <a:xfrm>
            <a:off x="9823704" y="4334729"/>
            <a:ext cx="2396738" cy="2995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8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Level 4</a:t>
            </a:r>
            <a:endParaRPr lang="en-US" sz="1850" dirty="0"/>
          </a:p>
        </p:txBody>
      </p:sp>
      <p:sp>
        <p:nvSpPr>
          <p:cNvPr id="11" name="Text 8"/>
          <p:cNvSpPr/>
          <p:nvPr/>
        </p:nvSpPr>
        <p:spPr>
          <a:xfrm>
            <a:off x="9823704" y="4719538"/>
            <a:ext cx="2535217" cy="4027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150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Eight active members (green).</a:t>
            </a:r>
            <a:endParaRPr lang="en-US" sz="1500" dirty="0"/>
          </a:p>
        </p:txBody>
      </p:sp>
      <p:sp>
        <p:nvSpPr>
          <p:cNvPr id="12" name="Text 9"/>
          <p:cNvSpPr/>
          <p:nvPr/>
        </p:nvSpPr>
        <p:spPr>
          <a:xfrm>
            <a:off x="2409791" y="5208207"/>
            <a:ext cx="2396739" cy="2995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350"/>
              </a:lnSpc>
              <a:buNone/>
            </a:pPr>
            <a:r>
              <a:rPr lang="en-US" sz="18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Level 5</a:t>
            </a:r>
            <a:endParaRPr lang="en-US" sz="1850" dirty="0"/>
          </a:p>
        </p:txBody>
      </p:sp>
      <p:sp>
        <p:nvSpPr>
          <p:cNvPr id="13" name="Text 10"/>
          <p:cNvSpPr/>
          <p:nvPr/>
        </p:nvSpPr>
        <p:spPr>
          <a:xfrm>
            <a:off x="2271313" y="5593017"/>
            <a:ext cx="2535217" cy="4027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1550"/>
              </a:lnSpc>
              <a:buNone/>
            </a:pPr>
            <a:r>
              <a:rPr lang="en-US" sz="150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Sixteen active members (green).</a:t>
            </a:r>
            <a:endParaRPr lang="en-US" sz="1500" dirty="0"/>
          </a:p>
        </p:txBody>
      </p:sp>
      <p:sp>
        <p:nvSpPr>
          <p:cNvPr id="14" name="Text 11"/>
          <p:cNvSpPr/>
          <p:nvPr/>
        </p:nvSpPr>
        <p:spPr>
          <a:xfrm>
            <a:off x="1989058" y="7054215"/>
            <a:ext cx="5137904" cy="4150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120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YOU are at the top of your own network tree. Every person you refer goes into either your LEFT team or RIGHT team.</a:t>
            </a:r>
            <a:endParaRPr lang="en-US" sz="1200" dirty="0"/>
          </a:p>
        </p:txBody>
      </p:sp>
      <p:sp>
        <p:nvSpPr>
          <p:cNvPr id="15" name="Text 12"/>
          <p:cNvSpPr/>
          <p:nvPr/>
        </p:nvSpPr>
        <p:spPr>
          <a:xfrm>
            <a:off x="7511058" y="7054215"/>
            <a:ext cx="5137904" cy="6225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120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Their referrals build deeper under them, and the tree grows down 5 levels. Each level expands exponentially, creating multiple earning opportunities.</a:t>
            </a:r>
            <a:endParaRPr lang="en-US" sz="12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316950" y="637937"/>
            <a:ext cx="7250549" cy="5432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250"/>
              </a:lnSpc>
              <a:buNone/>
            </a:pPr>
            <a:r>
              <a:rPr lang="en-US" sz="34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Your 5-Tier Commission Structure</a:t>
            </a:r>
            <a:endParaRPr lang="en-US" sz="3400" dirty="0"/>
          </a:p>
        </p:txBody>
      </p:sp>
      <p:sp>
        <p:nvSpPr>
          <p:cNvPr id="3" name="Shape 1"/>
          <p:cNvSpPr/>
          <p:nvPr/>
        </p:nvSpPr>
        <p:spPr>
          <a:xfrm>
            <a:off x="1490782" y="1708428"/>
            <a:ext cx="173831" cy="782241"/>
          </a:xfrm>
          <a:prstGeom prst="roundRect">
            <a:avLst>
              <a:gd name="adj" fmla="val 42008"/>
            </a:avLst>
          </a:prstGeom>
          <a:solidFill>
            <a:srgbClr val="282D5E"/>
          </a:solidFill>
          <a:ln/>
        </p:spPr>
      </p:sp>
      <p:sp>
        <p:nvSpPr>
          <p:cNvPr id="4" name="Shape 2"/>
          <p:cNvSpPr/>
          <p:nvPr/>
        </p:nvSpPr>
        <p:spPr>
          <a:xfrm>
            <a:off x="1316950" y="1594366"/>
            <a:ext cx="521494" cy="521494"/>
          </a:xfrm>
          <a:prstGeom prst="roundRect">
            <a:avLst>
              <a:gd name="adj" fmla="val 87671"/>
            </a:avLst>
          </a:prstGeom>
          <a:solidFill>
            <a:srgbClr val="282D5E"/>
          </a:solidFill>
          <a:ln/>
        </p:spPr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447324" y="1724739"/>
            <a:ext cx="260747" cy="260747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971675" y="1621512"/>
            <a:ext cx="2648783" cy="2715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70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Level 1 — Direct Referrals</a:t>
            </a:r>
            <a:endParaRPr lang="en-US" sz="1700" dirty="0"/>
          </a:p>
        </p:txBody>
      </p:sp>
      <p:sp>
        <p:nvSpPr>
          <p:cNvPr id="7" name="Text 4"/>
          <p:cNvSpPr/>
          <p:nvPr/>
        </p:nvSpPr>
        <p:spPr>
          <a:xfrm>
            <a:off x="1971675" y="1972985"/>
            <a:ext cx="11341775" cy="2456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350" b="1" dirty="0">
                <a:solidFill>
                  <a:srgbClr val="243799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25% — $2.50</a:t>
            </a:r>
            <a:pPr algn="l" indent="0" marL="0">
              <a:lnSpc>
                <a:spcPts val="1900"/>
              </a:lnSpc>
              <a:buNone/>
            </a:pPr>
            <a:r>
              <a:rPr lang="en-US" sz="13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per member you refer directly</a:t>
            </a:r>
            <a:endParaRPr lang="en-US" sz="1350" dirty="0"/>
          </a:p>
        </p:txBody>
      </p:sp>
      <p:sp>
        <p:nvSpPr>
          <p:cNvPr id="8" name="Shape 5"/>
          <p:cNvSpPr/>
          <p:nvPr/>
        </p:nvSpPr>
        <p:spPr>
          <a:xfrm>
            <a:off x="1751528" y="2884765"/>
            <a:ext cx="173831" cy="782241"/>
          </a:xfrm>
          <a:prstGeom prst="roundRect">
            <a:avLst>
              <a:gd name="adj" fmla="val 42008"/>
            </a:avLst>
          </a:prstGeom>
          <a:solidFill>
            <a:srgbClr val="282D5E"/>
          </a:solidFill>
          <a:ln/>
        </p:spPr>
      </p:sp>
      <p:sp>
        <p:nvSpPr>
          <p:cNvPr id="9" name="Shape 6"/>
          <p:cNvSpPr/>
          <p:nvPr/>
        </p:nvSpPr>
        <p:spPr>
          <a:xfrm>
            <a:off x="1577697" y="2770703"/>
            <a:ext cx="521494" cy="521494"/>
          </a:xfrm>
          <a:prstGeom prst="roundRect">
            <a:avLst>
              <a:gd name="adj" fmla="val 87671"/>
            </a:avLst>
          </a:prstGeom>
          <a:solidFill>
            <a:srgbClr val="282D5E"/>
          </a:solidFill>
          <a:ln/>
        </p:spPr>
      </p:sp>
      <p:pic>
        <p:nvPicPr>
          <p:cNvPr id="10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08071" y="2901077"/>
            <a:ext cx="260747" cy="260747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2232422" y="2797850"/>
            <a:ext cx="3628787" cy="2715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70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Level 2 — Your Referrals' Referrals</a:t>
            </a:r>
            <a:endParaRPr lang="en-US" sz="1700" dirty="0"/>
          </a:p>
        </p:txBody>
      </p:sp>
      <p:sp>
        <p:nvSpPr>
          <p:cNvPr id="12" name="Text 8"/>
          <p:cNvSpPr/>
          <p:nvPr/>
        </p:nvSpPr>
        <p:spPr>
          <a:xfrm>
            <a:off x="2232422" y="3149322"/>
            <a:ext cx="11081028" cy="2456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350" b="1" dirty="0">
                <a:solidFill>
                  <a:srgbClr val="243799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15% — $1.50</a:t>
            </a:r>
            <a:pPr algn="l" indent="0" marL="0">
              <a:lnSpc>
                <a:spcPts val="1900"/>
              </a:lnSpc>
              <a:buNone/>
            </a:pPr>
            <a:r>
              <a:rPr lang="en-US" sz="13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per member in second level</a:t>
            </a:r>
            <a:endParaRPr lang="en-US" sz="1350" dirty="0"/>
          </a:p>
        </p:txBody>
      </p:sp>
      <p:sp>
        <p:nvSpPr>
          <p:cNvPr id="13" name="Shape 9"/>
          <p:cNvSpPr/>
          <p:nvPr/>
        </p:nvSpPr>
        <p:spPr>
          <a:xfrm>
            <a:off x="2012275" y="4061103"/>
            <a:ext cx="173831" cy="782241"/>
          </a:xfrm>
          <a:prstGeom prst="roundRect">
            <a:avLst>
              <a:gd name="adj" fmla="val 42008"/>
            </a:avLst>
          </a:prstGeom>
          <a:solidFill>
            <a:srgbClr val="282D5E"/>
          </a:solidFill>
          <a:ln/>
        </p:spPr>
      </p:sp>
      <p:sp>
        <p:nvSpPr>
          <p:cNvPr id="14" name="Shape 10"/>
          <p:cNvSpPr/>
          <p:nvPr/>
        </p:nvSpPr>
        <p:spPr>
          <a:xfrm>
            <a:off x="1838444" y="3947041"/>
            <a:ext cx="521494" cy="521494"/>
          </a:xfrm>
          <a:prstGeom prst="roundRect">
            <a:avLst>
              <a:gd name="adj" fmla="val 87671"/>
            </a:avLst>
          </a:prstGeom>
          <a:solidFill>
            <a:srgbClr val="282D5E"/>
          </a:solidFill>
          <a:ln/>
        </p:spPr>
      </p:sp>
      <p:pic>
        <p:nvPicPr>
          <p:cNvPr id="15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68818" y="4077414"/>
            <a:ext cx="260747" cy="260747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2493169" y="3974187"/>
            <a:ext cx="2821067" cy="2715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70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Level 3 — Third Generation</a:t>
            </a:r>
            <a:endParaRPr lang="en-US" sz="1700" dirty="0"/>
          </a:p>
        </p:txBody>
      </p:sp>
      <p:sp>
        <p:nvSpPr>
          <p:cNvPr id="17" name="Text 12"/>
          <p:cNvSpPr/>
          <p:nvPr/>
        </p:nvSpPr>
        <p:spPr>
          <a:xfrm>
            <a:off x="2493169" y="4325660"/>
            <a:ext cx="10820281" cy="2456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350" b="1" dirty="0">
                <a:solidFill>
                  <a:srgbClr val="243799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5% — $0.50</a:t>
            </a:r>
            <a:pPr algn="l" indent="0" marL="0">
              <a:lnSpc>
                <a:spcPts val="1900"/>
              </a:lnSpc>
              <a:buNone/>
            </a:pPr>
            <a:r>
              <a:rPr lang="en-US" sz="13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per member in third level</a:t>
            </a:r>
            <a:endParaRPr lang="en-US" sz="1350" dirty="0"/>
          </a:p>
        </p:txBody>
      </p:sp>
      <p:sp>
        <p:nvSpPr>
          <p:cNvPr id="18" name="Shape 13"/>
          <p:cNvSpPr/>
          <p:nvPr/>
        </p:nvSpPr>
        <p:spPr>
          <a:xfrm>
            <a:off x="2273141" y="5237440"/>
            <a:ext cx="173831" cy="782241"/>
          </a:xfrm>
          <a:prstGeom prst="roundRect">
            <a:avLst>
              <a:gd name="adj" fmla="val 42008"/>
            </a:avLst>
          </a:prstGeom>
          <a:solidFill>
            <a:srgbClr val="282D5E"/>
          </a:solidFill>
          <a:ln/>
        </p:spPr>
      </p:sp>
      <p:sp>
        <p:nvSpPr>
          <p:cNvPr id="19" name="Shape 14"/>
          <p:cNvSpPr/>
          <p:nvPr/>
        </p:nvSpPr>
        <p:spPr>
          <a:xfrm>
            <a:off x="2099310" y="5123378"/>
            <a:ext cx="521494" cy="521494"/>
          </a:xfrm>
          <a:prstGeom prst="roundRect">
            <a:avLst>
              <a:gd name="adj" fmla="val 87671"/>
            </a:avLst>
          </a:prstGeom>
          <a:solidFill>
            <a:srgbClr val="282D5E"/>
          </a:solidFill>
          <a:ln/>
        </p:spPr>
      </p:sp>
      <p:pic>
        <p:nvPicPr>
          <p:cNvPr id="20" name="Image 3" descr="preencoded.png">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229683" y="5253752"/>
            <a:ext cx="260747" cy="260747"/>
          </a:xfrm>
          <a:prstGeom prst="rect">
            <a:avLst/>
          </a:prstGeom>
        </p:spPr>
      </p:pic>
      <p:sp>
        <p:nvSpPr>
          <p:cNvPr id="21" name="Text 15"/>
          <p:cNvSpPr/>
          <p:nvPr/>
        </p:nvSpPr>
        <p:spPr>
          <a:xfrm>
            <a:off x="2754035" y="5150525"/>
            <a:ext cx="2988469" cy="2715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70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Level 4 — Fourth Generation</a:t>
            </a:r>
            <a:endParaRPr lang="en-US" sz="1700" dirty="0"/>
          </a:p>
        </p:txBody>
      </p:sp>
      <p:sp>
        <p:nvSpPr>
          <p:cNvPr id="22" name="Text 16"/>
          <p:cNvSpPr/>
          <p:nvPr/>
        </p:nvSpPr>
        <p:spPr>
          <a:xfrm>
            <a:off x="2754035" y="5501997"/>
            <a:ext cx="10559415" cy="2456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350" b="1" dirty="0">
                <a:solidFill>
                  <a:srgbClr val="243799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3% — $0.30</a:t>
            </a:r>
            <a:pPr algn="l" indent="0" marL="0">
              <a:lnSpc>
                <a:spcPts val="1900"/>
              </a:lnSpc>
              <a:buNone/>
            </a:pPr>
            <a:r>
              <a:rPr lang="en-US" sz="13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per member in fourth level</a:t>
            </a:r>
            <a:endParaRPr lang="en-US" sz="1350" dirty="0"/>
          </a:p>
        </p:txBody>
      </p:sp>
      <p:sp>
        <p:nvSpPr>
          <p:cNvPr id="23" name="Shape 17"/>
          <p:cNvSpPr/>
          <p:nvPr/>
        </p:nvSpPr>
        <p:spPr>
          <a:xfrm>
            <a:off x="2012275" y="6413778"/>
            <a:ext cx="173831" cy="782241"/>
          </a:xfrm>
          <a:prstGeom prst="roundRect">
            <a:avLst>
              <a:gd name="adj" fmla="val 42008"/>
            </a:avLst>
          </a:prstGeom>
          <a:solidFill>
            <a:srgbClr val="282D5E"/>
          </a:solidFill>
          <a:ln/>
        </p:spPr>
      </p:sp>
      <p:sp>
        <p:nvSpPr>
          <p:cNvPr id="24" name="Shape 18"/>
          <p:cNvSpPr/>
          <p:nvPr/>
        </p:nvSpPr>
        <p:spPr>
          <a:xfrm>
            <a:off x="1838444" y="6299716"/>
            <a:ext cx="521494" cy="521494"/>
          </a:xfrm>
          <a:prstGeom prst="roundRect">
            <a:avLst>
              <a:gd name="adj" fmla="val 87671"/>
            </a:avLst>
          </a:prstGeom>
          <a:solidFill>
            <a:srgbClr val="282D5E"/>
          </a:solidFill>
          <a:ln/>
        </p:spPr>
      </p:sp>
      <p:pic>
        <p:nvPicPr>
          <p:cNvPr id="25" name="Image 4" descr="preencoded.png">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968818" y="6430089"/>
            <a:ext cx="260747" cy="260747"/>
          </a:xfrm>
          <a:prstGeom prst="rect">
            <a:avLst/>
          </a:prstGeom>
        </p:spPr>
      </p:pic>
      <p:sp>
        <p:nvSpPr>
          <p:cNvPr id="26" name="Text 19"/>
          <p:cNvSpPr/>
          <p:nvPr/>
        </p:nvSpPr>
        <p:spPr>
          <a:xfrm>
            <a:off x="2493169" y="6326862"/>
            <a:ext cx="2768560" cy="2715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70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Level 5 — Fifth Generation</a:t>
            </a:r>
            <a:endParaRPr lang="en-US" sz="1700" dirty="0"/>
          </a:p>
        </p:txBody>
      </p:sp>
      <p:sp>
        <p:nvSpPr>
          <p:cNvPr id="27" name="Text 20"/>
          <p:cNvSpPr/>
          <p:nvPr/>
        </p:nvSpPr>
        <p:spPr>
          <a:xfrm>
            <a:off x="2493169" y="6678335"/>
            <a:ext cx="10820281" cy="2456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350" b="1" dirty="0">
                <a:solidFill>
                  <a:srgbClr val="243799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2% — $0.20</a:t>
            </a:r>
            <a:pPr algn="l" indent="0" marL="0">
              <a:lnSpc>
                <a:spcPts val="1900"/>
              </a:lnSpc>
              <a:buNone/>
            </a:pPr>
            <a:r>
              <a:rPr lang="en-US" sz="13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per member in fifth level</a:t>
            </a:r>
            <a:endParaRPr lang="en-US" sz="1350" dirty="0"/>
          </a:p>
        </p:txBody>
      </p:sp>
      <p:sp>
        <p:nvSpPr>
          <p:cNvPr id="28" name="Text 21"/>
          <p:cNvSpPr/>
          <p:nvPr/>
        </p:nvSpPr>
        <p:spPr>
          <a:xfrm>
            <a:off x="1316950" y="7346037"/>
            <a:ext cx="11996499" cy="2456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350" b="1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TOTAL: 50% = $5.00 per subscription</a:t>
            </a:r>
            <a:pPr algn="l" indent="0" marL="0">
              <a:lnSpc>
                <a:spcPts val="1900"/>
              </a:lnSpc>
              <a:buNone/>
            </a:pPr>
            <a:r>
              <a:rPr lang="en-US" sz="13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distributed across your 5-level network</a:t>
            </a:r>
            <a:endParaRPr lang="en-US" sz="13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78868" y="599242"/>
            <a:ext cx="7759065" cy="12365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85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Every Subscription Pays Up the Tree</a:t>
            </a:r>
            <a:endParaRPr lang="en-US" sz="385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8868" y="2094667"/>
            <a:ext cx="989290" cy="1187172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340679" y="2292429"/>
            <a:ext cx="2473404" cy="3090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New Member Joins</a:t>
            </a:r>
            <a:endParaRPr lang="en-US" sz="1900" dirty="0"/>
          </a:p>
        </p:txBody>
      </p:sp>
      <p:sp>
        <p:nvSpPr>
          <p:cNvPr id="6" name="Text 2"/>
          <p:cNvSpPr/>
          <p:nvPr/>
        </p:nvSpPr>
        <p:spPr>
          <a:xfrm>
            <a:off x="7340679" y="2704981"/>
            <a:ext cx="6597253" cy="2963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Member A joins under Member B at Level 1</a:t>
            </a:r>
            <a:endParaRPr lang="en-US" sz="155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8868" y="3281839"/>
            <a:ext cx="989290" cy="1187172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340679" y="3479602"/>
            <a:ext cx="2473404" cy="3090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Level 1 Earns $2.50</a:t>
            </a:r>
            <a:endParaRPr lang="en-US" sz="1900" dirty="0"/>
          </a:p>
        </p:txBody>
      </p:sp>
      <p:sp>
        <p:nvSpPr>
          <p:cNvPr id="9" name="Text 4"/>
          <p:cNvSpPr/>
          <p:nvPr/>
        </p:nvSpPr>
        <p:spPr>
          <a:xfrm>
            <a:off x="7340679" y="3892153"/>
            <a:ext cx="6597253" cy="2963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Member B receives their direct commission</a:t>
            </a:r>
            <a:endParaRPr lang="en-US" sz="155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8868" y="4469011"/>
            <a:ext cx="989290" cy="1187172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340679" y="4666774"/>
            <a:ext cx="2473404" cy="3090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Level 2 Earns $1.50</a:t>
            </a:r>
            <a:endParaRPr lang="en-US" sz="1900" dirty="0"/>
          </a:p>
        </p:txBody>
      </p:sp>
      <p:sp>
        <p:nvSpPr>
          <p:cNvPr id="12" name="Text 6"/>
          <p:cNvSpPr/>
          <p:nvPr/>
        </p:nvSpPr>
        <p:spPr>
          <a:xfrm>
            <a:off x="7340679" y="5079325"/>
            <a:ext cx="6597253" cy="2963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Member B's upline receives their commission</a:t>
            </a:r>
            <a:endParaRPr lang="en-US" sz="1550" dirty="0"/>
          </a:p>
        </p:txBody>
      </p:sp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8868" y="5656183"/>
            <a:ext cx="989290" cy="1187172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7340679" y="5853946"/>
            <a:ext cx="2667357" cy="3090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Continues Up 5 Levels</a:t>
            </a:r>
            <a:endParaRPr lang="en-US" sz="1900" dirty="0"/>
          </a:p>
        </p:txBody>
      </p:sp>
      <p:sp>
        <p:nvSpPr>
          <p:cNvPr id="15" name="Text 8"/>
          <p:cNvSpPr/>
          <p:nvPr/>
        </p:nvSpPr>
        <p:spPr>
          <a:xfrm>
            <a:off x="7340679" y="6266497"/>
            <a:ext cx="6597253" cy="2963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Each level up earns their percentage automatically</a:t>
            </a:r>
            <a:endParaRPr lang="en-US" sz="1550" dirty="0"/>
          </a:p>
        </p:txBody>
      </p:sp>
      <p:sp>
        <p:nvSpPr>
          <p:cNvPr id="16" name="Text 9"/>
          <p:cNvSpPr/>
          <p:nvPr/>
        </p:nvSpPr>
        <p:spPr>
          <a:xfrm>
            <a:off x="6178868" y="7037546"/>
            <a:ext cx="7759065" cy="5926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Passive. Automatic. Monthly. Your commissions accumulate with every new subscription in your network.</a:t>
            </a:r>
            <a:endParaRPr lang="en-US" sz="15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099780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The Pair Bonus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1899285"/>
            <a:ext cx="4536519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Balance = Bonus</a:t>
            </a:r>
            <a:endParaRPr lang="en-US" sz="3550" dirty="0"/>
          </a:p>
        </p:txBody>
      </p:sp>
      <p:sp>
        <p:nvSpPr>
          <p:cNvPr id="5" name="Text 2"/>
          <p:cNvSpPr/>
          <p:nvPr/>
        </p:nvSpPr>
        <p:spPr>
          <a:xfrm>
            <a:off x="793790" y="303323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How It Works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793790" y="3614380"/>
            <a:ext cx="350150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Every time you have 1 person on LEFT + 1 person on RIGHT = 1 Pair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793790" y="4907161"/>
            <a:ext cx="35015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Each pair earns you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43799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$5.00 bonus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793790" y="5837039"/>
            <a:ext cx="350150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Pairs are based on the SMALLER side (minimum of left/right)</a:t>
            </a:r>
            <a:endParaRPr lang="en-US" sz="1750" dirty="0"/>
          </a:p>
        </p:txBody>
      </p:sp>
      <p:sp>
        <p:nvSpPr>
          <p:cNvPr id="9" name="Text 6"/>
          <p:cNvSpPr/>
          <p:nvPr/>
        </p:nvSpPr>
        <p:spPr>
          <a:xfrm>
            <a:off x="4856321" y="303323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Real Examples</a:t>
            </a:r>
            <a:endParaRPr lang="en-US" sz="2200" dirty="0"/>
          </a:p>
        </p:txBody>
      </p:sp>
      <p:sp>
        <p:nvSpPr>
          <p:cNvPr id="10" name="Text 7"/>
          <p:cNvSpPr/>
          <p:nvPr/>
        </p:nvSpPr>
        <p:spPr>
          <a:xfrm>
            <a:off x="4856321" y="3614380"/>
            <a:ext cx="3501509" cy="23360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Left 1, Right 1 = 1 pair = $5.00</a:t>
            </a:r>
            <a:endParaRPr lang="en-US" sz="1750" dirty="0"/>
          </a:p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Left 3, Right 3 = 3 pairs = $15.00</a:t>
            </a:r>
            <a:endParaRPr lang="en-US" sz="1750" dirty="0"/>
          </a:p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Left 5, Right 3 = 3 pairs = $15.00 (smaller side counts)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172301" y="388025"/>
            <a:ext cx="5905738" cy="3751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50"/>
              </a:lnSpc>
              <a:buNone/>
            </a:pPr>
            <a:r>
              <a:rPr lang="en-US" sz="235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Scenario: Everyone Refers Just 2 People</a:t>
            </a:r>
            <a:endParaRPr lang="en-US" sz="23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72301" y="890230"/>
            <a:ext cx="8285798" cy="379190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9241655" y="1413980"/>
            <a:ext cx="1832877" cy="2291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40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Monthly Earnings</a:t>
            </a:r>
            <a:endParaRPr lang="en-US" sz="1400" dirty="0"/>
          </a:p>
        </p:txBody>
      </p:sp>
      <p:sp>
        <p:nvSpPr>
          <p:cNvPr id="5" name="Text 2"/>
          <p:cNvSpPr/>
          <p:nvPr/>
        </p:nvSpPr>
        <p:spPr>
          <a:xfrm>
            <a:off x="9241655" y="1708259"/>
            <a:ext cx="2020239" cy="2802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100"/>
              </a:lnSpc>
              <a:buNone/>
            </a:pPr>
            <a:r>
              <a:rPr lang="en-US" sz="11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$26.20/month from the 5-level tree</a:t>
            </a:r>
            <a:endParaRPr lang="en-US" sz="1150" dirty="0"/>
          </a:p>
        </p:txBody>
      </p:sp>
      <p:sp>
        <p:nvSpPr>
          <p:cNvPr id="6" name="Text 3"/>
          <p:cNvSpPr/>
          <p:nvPr/>
        </p:nvSpPr>
        <p:spPr>
          <a:xfrm>
            <a:off x="3392738" y="2660337"/>
            <a:ext cx="1832878" cy="2291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1800"/>
              </a:lnSpc>
              <a:buNone/>
            </a:pPr>
            <a:r>
              <a:rPr lang="en-US" sz="140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Layered Growth</a:t>
            </a:r>
            <a:endParaRPr lang="en-US" sz="1400" dirty="0"/>
          </a:p>
        </p:txBody>
      </p:sp>
      <p:sp>
        <p:nvSpPr>
          <p:cNvPr id="7" name="Text 4"/>
          <p:cNvSpPr/>
          <p:nvPr/>
        </p:nvSpPr>
        <p:spPr>
          <a:xfrm>
            <a:off x="3368300" y="2954616"/>
            <a:ext cx="1857316" cy="2802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1100"/>
              </a:lnSpc>
              <a:buNone/>
            </a:pPr>
            <a:r>
              <a:rPr lang="en-US" sz="11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Levels: 2,4,8,16,32 members</a:t>
            </a:r>
            <a:endParaRPr lang="en-US" sz="1150" dirty="0"/>
          </a:p>
        </p:txBody>
      </p:sp>
      <p:sp>
        <p:nvSpPr>
          <p:cNvPr id="8" name="Text 5"/>
          <p:cNvSpPr/>
          <p:nvPr/>
        </p:nvSpPr>
        <p:spPr>
          <a:xfrm>
            <a:off x="9241655" y="3303881"/>
            <a:ext cx="1832877" cy="2291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40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Core Network</a:t>
            </a:r>
            <a:endParaRPr lang="en-US" sz="1400" dirty="0"/>
          </a:p>
        </p:txBody>
      </p:sp>
      <p:sp>
        <p:nvSpPr>
          <p:cNvPr id="9" name="Text 6"/>
          <p:cNvSpPr/>
          <p:nvPr/>
        </p:nvSpPr>
        <p:spPr>
          <a:xfrm>
            <a:off x="9241655" y="3598160"/>
            <a:ext cx="2020239" cy="2802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100"/>
              </a:lnSpc>
              <a:buNone/>
            </a:pPr>
            <a:r>
              <a:rPr lang="en-US" sz="11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62 total members across 5 levels</a:t>
            </a:r>
            <a:endParaRPr lang="en-US" sz="1150" dirty="0"/>
          </a:p>
        </p:txBody>
      </p:sp>
      <p:sp>
        <p:nvSpPr>
          <p:cNvPr id="10" name="Text 7"/>
          <p:cNvSpPr/>
          <p:nvPr/>
        </p:nvSpPr>
        <p:spPr>
          <a:xfrm>
            <a:off x="3172301" y="4813578"/>
            <a:ext cx="2011799" cy="3962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100"/>
              </a:lnSpc>
              <a:buNone/>
            </a:pPr>
            <a:r>
              <a:rPr lang="en-US" sz="310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$5.00</a:t>
            </a:r>
            <a:endParaRPr lang="en-US" sz="3100" dirty="0"/>
          </a:p>
        </p:txBody>
      </p:sp>
      <p:sp>
        <p:nvSpPr>
          <p:cNvPr id="11" name="Text 8"/>
          <p:cNvSpPr/>
          <p:nvPr/>
        </p:nvSpPr>
        <p:spPr>
          <a:xfrm>
            <a:off x="3427690" y="5317450"/>
            <a:ext cx="1501021" cy="1876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450"/>
              </a:lnSpc>
              <a:buNone/>
            </a:pPr>
            <a:r>
              <a:rPr lang="en-US" sz="11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Level 1</a:t>
            </a:r>
            <a:endParaRPr lang="en-US" sz="1150" dirty="0"/>
          </a:p>
        </p:txBody>
      </p:sp>
      <p:sp>
        <p:nvSpPr>
          <p:cNvPr id="12" name="Text 9"/>
          <p:cNvSpPr/>
          <p:nvPr/>
        </p:nvSpPr>
        <p:spPr>
          <a:xfrm>
            <a:off x="3172301" y="5543193"/>
            <a:ext cx="2011799" cy="1469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150"/>
              </a:lnSpc>
              <a:buNone/>
            </a:pPr>
            <a:r>
              <a:rPr lang="en-US" sz="90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2 members × $2.50</a:t>
            </a:r>
            <a:endParaRPr lang="en-US" sz="900" dirty="0"/>
          </a:p>
        </p:txBody>
      </p:sp>
      <p:sp>
        <p:nvSpPr>
          <p:cNvPr id="13" name="Text 10"/>
          <p:cNvSpPr/>
          <p:nvPr/>
        </p:nvSpPr>
        <p:spPr>
          <a:xfrm>
            <a:off x="5263515" y="4813578"/>
            <a:ext cx="2011918" cy="3962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100"/>
              </a:lnSpc>
              <a:buNone/>
            </a:pPr>
            <a:r>
              <a:rPr lang="en-US" sz="310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$6.00</a:t>
            </a:r>
            <a:endParaRPr lang="en-US" sz="3100" dirty="0"/>
          </a:p>
        </p:txBody>
      </p:sp>
      <p:sp>
        <p:nvSpPr>
          <p:cNvPr id="14" name="Text 11"/>
          <p:cNvSpPr/>
          <p:nvPr/>
        </p:nvSpPr>
        <p:spPr>
          <a:xfrm>
            <a:off x="5518904" y="5317450"/>
            <a:ext cx="1501021" cy="1876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450"/>
              </a:lnSpc>
              <a:buNone/>
            </a:pPr>
            <a:r>
              <a:rPr lang="en-US" sz="11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Level 2</a:t>
            </a:r>
            <a:endParaRPr lang="en-US" sz="1150" dirty="0"/>
          </a:p>
        </p:txBody>
      </p:sp>
      <p:sp>
        <p:nvSpPr>
          <p:cNvPr id="15" name="Text 12"/>
          <p:cNvSpPr/>
          <p:nvPr/>
        </p:nvSpPr>
        <p:spPr>
          <a:xfrm>
            <a:off x="5263515" y="5543193"/>
            <a:ext cx="2011918" cy="1469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150"/>
              </a:lnSpc>
              <a:buNone/>
            </a:pPr>
            <a:r>
              <a:rPr lang="en-US" sz="90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4 members × $1.50</a:t>
            </a:r>
            <a:endParaRPr lang="en-US" sz="900" dirty="0"/>
          </a:p>
        </p:txBody>
      </p:sp>
      <p:sp>
        <p:nvSpPr>
          <p:cNvPr id="16" name="Text 13"/>
          <p:cNvSpPr/>
          <p:nvPr/>
        </p:nvSpPr>
        <p:spPr>
          <a:xfrm>
            <a:off x="7354848" y="4813578"/>
            <a:ext cx="2011918" cy="3962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100"/>
              </a:lnSpc>
              <a:buNone/>
            </a:pPr>
            <a:r>
              <a:rPr lang="en-US" sz="310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$4.00</a:t>
            </a:r>
            <a:endParaRPr lang="en-US" sz="3100" dirty="0"/>
          </a:p>
        </p:txBody>
      </p:sp>
      <p:sp>
        <p:nvSpPr>
          <p:cNvPr id="17" name="Text 14"/>
          <p:cNvSpPr/>
          <p:nvPr/>
        </p:nvSpPr>
        <p:spPr>
          <a:xfrm>
            <a:off x="7610237" y="5317450"/>
            <a:ext cx="1501021" cy="1876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450"/>
              </a:lnSpc>
              <a:buNone/>
            </a:pPr>
            <a:r>
              <a:rPr lang="en-US" sz="11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Level 3</a:t>
            </a:r>
            <a:endParaRPr lang="en-US" sz="1150" dirty="0"/>
          </a:p>
        </p:txBody>
      </p:sp>
      <p:sp>
        <p:nvSpPr>
          <p:cNvPr id="18" name="Text 15"/>
          <p:cNvSpPr/>
          <p:nvPr/>
        </p:nvSpPr>
        <p:spPr>
          <a:xfrm>
            <a:off x="7354848" y="5543193"/>
            <a:ext cx="2011918" cy="1469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150"/>
              </a:lnSpc>
              <a:buNone/>
            </a:pPr>
            <a:r>
              <a:rPr lang="en-US" sz="90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8 members × $0.50</a:t>
            </a:r>
            <a:endParaRPr lang="en-US" sz="900" dirty="0"/>
          </a:p>
        </p:txBody>
      </p:sp>
      <p:sp>
        <p:nvSpPr>
          <p:cNvPr id="19" name="Text 16"/>
          <p:cNvSpPr/>
          <p:nvPr/>
        </p:nvSpPr>
        <p:spPr>
          <a:xfrm>
            <a:off x="9446181" y="4813578"/>
            <a:ext cx="2011918" cy="3962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100"/>
              </a:lnSpc>
              <a:buNone/>
            </a:pPr>
            <a:r>
              <a:rPr lang="en-US" sz="310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$4.80</a:t>
            </a:r>
            <a:endParaRPr lang="en-US" sz="3100" dirty="0"/>
          </a:p>
        </p:txBody>
      </p:sp>
      <p:sp>
        <p:nvSpPr>
          <p:cNvPr id="20" name="Text 17"/>
          <p:cNvSpPr/>
          <p:nvPr/>
        </p:nvSpPr>
        <p:spPr>
          <a:xfrm>
            <a:off x="9701570" y="5317450"/>
            <a:ext cx="1501021" cy="1876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450"/>
              </a:lnSpc>
              <a:buNone/>
            </a:pPr>
            <a:r>
              <a:rPr lang="en-US" sz="11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Level 4</a:t>
            </a:r>
            <a:endParaRPr lang="en-US" sz="1150" dirty="0"/>
          </a:p>
        </p:txBody>
      </p:sp>
      <p:sp>
        <p:nvSpPr>
          <p:cNvPr id="21" name="Text 18"/>
          <p:cNvSpPr/>
          <p:nvPr/>
        </p:nvSpPr>
        <p:spPr>
          <a:xfrm>
            <a:off x="9446181" y="5543193"/>
            <a:ext cx="2011918" cy="1469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150"/>
              </a:lnSpc>
              <a:buNone/>
            </a:pPr>
            <a:r>
              <a:rPr lang="en-US" sz="90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16 members × $0.30</a:t>
            </a:r>
            <a:endParaRPr lang="en-US" sz="900" dirty="0"/>
          </a:p>
        </p:txBody>
      </p:sp>
      <p:sp>
        <p:nvSpPr>
          <p:cNvPr id="22" name="Text 19"/>
          <p:cNvSpPr/>
          <p:nvPr/>
        </p:nvSpPr>
        <p:spPr>
          <a:xfrm>
            <a:off x="6309241" y="5877163"/>
            <a:ext cx="2011799" cy="3962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100"/>
              </a:lnSpc>
              <a:buNone/>
            </a:pPr>
            <a:r>
              <a:rPr lang="en-US" sz="310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$6.40</a:t>
            </a:r>
            <a:endParaRPr lang="en-US" sz="3100" dirty="0"/>
          </a:p>
        </p:txBody>
      </p:sp>
      <p:sp>
        <p:nvSpPr>
          <p:cNvPr id="23" name="Text 20"/>
          <p:cNvSpPr/>
          <p:nvPr/>
        </p:nvSpPr>
        <p:spPr>
          <a:xfrm>
            <a:off x="6564630" y="6381036"/>
            <a:ext cx="1501021" cy="1876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450"/>
              </a:lnSpc>
              <a:buNone/>
            </a:pPr>
            <a:r>
              <a:rPr lang="en-US" sz="11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Level 5</a:t>
            </a:r>
            <a:endParaRPr lang="en-US" sz="1150" dirty="0"/>
          </a:p>
        </p:txBody>
      </p:sp>
      <p:sp>
        <p:nvSpPr>
          <p:cNvPr id="24" name="Text 21"/>
          <p:cNvSpPr/>
          <p:nvPr/>
        </p:nvSpPr>
        <p:spPr>
          <a:xfrm>
            <a:off x="6309241" y="6606778"/>
            <a:ext cx="2011799" cy="1469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150"/>
              </a:lnSpc>
              <a:buNone/>
            </a:pPr>
            <a:r>
              <a:rPr lang="en-US" sz="90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32 members × $0.20</a:t>
            </a:r>
            <a:endParaRPr lang="en-US" sz="900" dirty="0"/>
          </a:p>
        </p:txBody>
      </p:sp>
      <p:sp>
        <p:nvSpPr>
          <p:cNvPr id="25" name="Text 22"/>
          <p:cNvSpPr/>
          <p:nvPr/>
        </p:nvSpPr>
        <p:spPr>
          <a:xfrm>
            <a:off x="3172301" y="6848951"/>
            <a:ext cx="6004203" cy="7504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900"/>
              </a:lnSpc>
              <a:buNone/>
            </a:pPr>
            <a:r>
              <a:rPr lang="en-US" sz="4700" b="1" dirty="0">
                <a:solidFill>
                  <a:srgbClr val="243799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$26.20/Month</a:t>
            </a:r>
            <a:endParaRPr lang="en-US" sz="4700" dirty="0"/>
          </a:p>
        </p:txBody>
      </p:sp>
      <p:sp>
        <p:nvSpPr>
          <p:cNvPr id="26" name="Text 23"/>
          <p:cNvSpPr/>
          <p:nvPr/>
        </p:nvSpPr>
        <p:spPr>
          <a:xfrm>
            <a:off x="3172301" y="7694652"/>
            <a:ext cx="8285798" cy="1469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150"/>
              </a:lnSpc>
              <a:buNone/>
            </a:pPr>
            <a:r>
              <a:rPr lang="en-US" sz="90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Earned from just 62 people in your 5-level network</a:t>
            </a:r>
            <a:endParaRPr lang="en-US" sz="9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402449" y="311825"/>
            <a:ext cx="495645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Scenario: Everyone Refers 5 People</a:t>
            </a:r>
            <a:endParaRPr lang="en-US" sz="22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02449" y="779502"/>
            <a:ext cx="7825502" cy="3581281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9134650" y="1276685"/>
            <a:ext cx="1734436" cy="2163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3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Outer: Level 1 &amp; Total</a:t>
            </a:r>
            <a:endParaRPr lang="en-US" sz="1350" dirty="0"/>
          </a:p>
        </p:txBody>
      </p:sp>
      <p:sp>
        <p:nvSpPr>
          <p:cNvPr id="5" name="Text 2"/>
          <p:cNvSpPr/>
          <p:nvPr/>
        </p:nvSpPr>
        <p:spPr>
          <a:xfrm>
            <a:off x="9134650" y="1554618"/>
            <a:ext cx="1908024" cy="2596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000"/>
              </a:lnSpc>
              <a:buNone/>
            </a:pP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5 members; total 3,905 people</a:t>
            </a:r>
            <a:endParaRPr lang="en-US" sz="1050" dirty="0"/>
          </a:p>
        </p:txBody>
      </p:sp>
      <p:sp>
        <p:nvSpPr>
          <p:cNvPr id="6" name="Text 3"/>
          <p:cNvSpPr/>
          <p:nvPr/>
        </p:nvSpPr>
        <p:spPr>
          <a:xfrm>
            <a:off x="3610611" y="2453813"/>
            <a:ext cx="1731070" cy="2163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1700"/>
              </a:lnSpc>
              <a:buNone/>
            </a:pPr>
            <a:r>
              <a:rPr lang="en-US" sz="13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Middle: Levels 2–4</a:t>
            </a:r>
            <a:endParaRPr lang="en-US" sz="1350" dirty="0"/>
          </a:p>
        </p:txBody>
      </p:sp>
      <p:sp>
        <p:nvSpPr>
          <p:cNvPr id="7" name="Text 4"/>
          <p:cNvSpPr/>
          <p:nvPr/>
        </p:nvSpPr>
        <p:spPr>
          <a:xfrm>
            <a:off x="3587531" y="2731746"/>
            <a:ext cx="1754151" cy="259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1000"/>
              </a:lnSpc>
              <a:buNone/>
            </a:pP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25, 125, 625 members expanding reach</a:t>
            </a:r>
            <a:endParaRPr lang="en-US" sz="1050" dirty="0"/>
          </a:p>
        </p:txBody>
      </p:sp>
      <p:sp>
        <p:nvSpPr>
          <p:cNvPr id="8" name="Text 5"/>
          <p:cNvSpPr/>
          <p:nvPr/>
        </p:nvSpPr>
        <p:spPr>
          <a:xfrm>
            <a:off x="9134650" y="3061611"/>
            <a:ext cx="1731070" cy="2163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3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Core: Level 5</a:t>
            </a:r>
            <a:endParaRPr lang="en-US" sz="1350" dirty="0"/>
          </a:p>
        </p:txBody>
      </p:sp>
      <p:sp>
        <p:nvSpPr>
          <p:cNvPr id="9" name="Text 6"/>
          <p:cNvSpPr/>
          <p:nvPr/>
        </p:nvSpPr>
        <p:spPr>
          <a:xfrm>
            <a:off x="9134650" y="3339544"/>
            <a:ext cx="1908024" cy="2596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000"/>
              </a:lnSpc>
              <a:buNone/>
            </a:pP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3,125 members — deepest growth</a:t>
            </a:r>
            <a:endParaRPr lang="en-US" sz="1050" dirty="0"/>
          </a:p>
        </p:txBody>
      </p:sp>
      <p:sp>
        <p:nvSpPr>
          <p:cNvPr id="10" name="Text 7"/>
          <p:cNvSpPr/>
          <p:nvPr/>
        </p:nvSpPr>
        <p:spPr>
          <a:xfrm>
            <a:off x="3985498" y="5161598"/>
            <a:ext cx="1394936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200"/>
              </a:lnSpc>
              <a:buNone/>
            </a:pPr>
            <a:r>
              <a:rPr lang="en-US" sz="220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$12.50</a:t>
            </a:r>
            <a:endParaRPr lang="en-US" sz="2200" dirty="0"/>
          </a:p>
        </p:txBody>
      </p:sp>
      <p:pic>
        <p:nvPicPr>
          <p:cNvPr id="11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2503" y="4452818"/>
            <a:ext cx="1701165" cy="1701165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3974306" y="6238994"/>
            <a:ext cx="1417558" cy="177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350"/>
              </a:lnSpc>
              <a:buNone/>
            </a:pPr>
            <a:r>
              <a:rPr lang="en-US" sz="110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Level 1</a:t>
            </a:r>
            <a:endParaRPr lang="en-US" sz="1100" dirty="0"/>
          </a:p>
        </p:txBody>
      </p:sp>
      <p:sp>
        <p:nvSpPr>
          <p:cNvPr id="13" name="Text 9"/>
          <p:cNvSpPr/>
          <p:nvPr/>
        </p:nvSpPr>
        <p:spPr>
          <a:xfrm>
            <a:off x="3402449" y="6450092"/>
            <a:ext cx="2561273" cy="1360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050"/>
              </a:lnSpc>
              <a:buNone/>
            </a:pPr>
            <a:r>
              <a:rPr lang="en-US" sz="8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5 × $2.50</a:t>
            </a:r>
            <a:endParaRPr lang="en-US" sz="850" dirty="0"/>
          </a:p>
        </p:txBody>
      </p:sp>
      <p:sp>
        <p:nvSpPr>
          <p:cNvPr id="14" name="Text 10"/>
          <p:cNvSpPr/>
          <p:nvPr/>
        </p:nvSpPr>
        <p:spPr>
          <a:xfrm>
            <a:off x="6617613" y="5161598"/>
            <a:ext cx="1394936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200"/>
              </a:lnSpc>
              <a:buNone/>
            </a:pPr>
            <a:r>
              <a:rPr lang="en-US" sz="220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$37.50</a:t>
            </a:r>
            <a:endParaRPr lang="en-US" sz="2200" dirty="0"/>
          </a:p>
        </p:txBody>
      </p:sp>
      <p:pic>
        <p:nvPicPr>
          <p:cNvPr id="15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4618" y="4452818"/>
            <a:ext cx="1701165" cy="1701165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6606421" y="6238994"/>
            <a:ext cx="1417558" cy="177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350"/>
              </a:lnSpc>
              <a:buNone/>
            </a:pPr>
            <a:r>
              <a:rPr lang="en-US" sz="110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Level 2</a:t>
            </a:r>
            <a:endParaRPr lang="en-US" sz="1100" dirty="0"/>
          </a:p>
        </p:txBody>
      </p:sp>
      <p:sp>
        <p:nvSpPr>
          <p:cNvPr id="17" name="Text 12"/>
          <p:cNvSpPr/>
          <p:nvPr/>
        </p:nvSpPr>
        <p:spPr>
          <a:xfrm>
            <a:off x="6034564" y="6450092"/>
            <a:ext cx="2561273" cy="1360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050"/>
              </a:lnSpc>
              <a:buNone/>
            </a:pPr>
            <a:r>
              <a:rPr lang="en-US" sz="8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25 × $1.50</a:t>
            </a:r>
            <a:endParaRPr lang="en-US" sz="850" dirty="0"/>
          </a:p>
        </p:txBody>
      </p:sp>
      <p:sp>
        <p:nvSpPr>
          <p:cNvPr id="18" name="Text 13"/>
          <p:cNvSpPr/>
          <p:nvPr/>
        </p:nvSpPr>
        <p:spPr>
          <a:xfrm>
            <a:off x="9249728" y="5161598"/>
            <a:ext cx="1394936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200"/>
              </a:lnSpc>
              <a:buNone/>
            </a:pPr>
            <a:r>
              <a:rPr lang="en-US" sz="220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$62.50</a:t>
            </a:r>
            <a:endParaRPr lang="en-US" sz="2200" dirty="0"/>
          </a:p>
        </p:txBody>
      </p:sp>
      <p:pic>
        <p:nvPicPr>
          <p:cNvPr id="19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6732" y="4452818"/>
            <a:ext cx="1701165" cy="1701165"/>
          </a:xfrm>
          <a:prstGeom prst="rect">
            <a:avLst/>
          </a:prstGeom>
        </p:spPr>
      </p:pic>
      <p:sp>
        <p:nvSpPr>
          <p:cNvPr id="20" name="Text 14"/>
          <p:cNvSpPr/>
          <p:nvPr/>
        </p:nvSpPr>
        <p:spPr>
          <a:xfrm>
            <a:off x="9238536" y="6238994"/>
            <a:ext cx="1417558" cy="177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350"/>
              </a:lnSpc>
              <a:buNone/>
            </a:pPr>
            <a:r>
              <a:rPr lang="en-US" sz="110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Level 3</a:t>
            </a:r>
            <a:endParaRPr lang="en-US" sz="1100" dirty="0"/>
          </a:p>
        </p:txBody>
      </p:sp>
      <p:sp>
        <p:nvSpPr>
          <p:cNvPr id="21" name="Text 15"/>
          <p:cNvSpPr/>
          <p:nvPr/>
        </p:nvSpPr>
        <p:spPr>
          <a:xfrm>
            <a:off x="8666678" y="6450092"/>
            <a:ext cx="2561273" cy="1360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050"/>
              </a:lnSpc>
              <a:buNone/>
            </a:pPr>
            <a:r>
              <a:rPr lang="en-US" sz="8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125 × $0.50</a:t>
            </a:r>
            <a:endParaRPr lang="en-US" sz="850" dirty="0"/>
          </a:p>
        </p:txBody>
      </p:sp>
      <p:sp>
        <p:nvSpPr>
          <p:cNvPr id="22" name="Text 16"/>
          <p:cNvSpPr/>
          <p:nvPr/>
        </p:nvSpPr>
        <p:spPr>
          <a:xfrm>
            <a:off x="5301496" y="7436644"/>
            <a:ext cx="1394936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200"/>
              </a:lnSpc>
              <a:buNone/>
            </a:pPr>
            <a:r>
              <a:rPr lang="en-US" sz="220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$187.50</a:t>
            </a:r>
            <a:endParaRPr lang="en-US" sz="2200" dirty="0"/>
          </a:p>
        </p:txBody>
      </p:sp>
      <p:pic>
        <p:nvPicPr>
          <p:cNvPr id="23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8501" y="6727865"/>
            <a:ext cx="1701165" cy="1701165"/>
          </a:xfrm>
          <a:prstGeom prst="rect">
            <a:avLst/>
          </a:prstGeom>
        </p:spPr>
      </p:pic>
      <p:sp>
        <p:nvSpPr>
          <p:cNvPr id="24" name="Text 17"/>
          <p:cNvSpPr/>
          <p:nvPr/>
        </p:nvSpPr>
        <p:spPr>
          <a:xfrm>
            <a:off x="5290304" y="8514040"/>
            <a:ext cx="1417558" cy="177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350"/>
              </a:lnSpc>
              <a:buNone/>
            </a:pPr>
            <a:r>
              <a:rPr lang="en-US" sz="110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Level 4</a:t>
            </a:r>
            <a:endParaRPr lang="en-US" sz="1100" dirty="0"/>
          </a:p>
        </p:txBody>
      </p:sp>
      <p:sp>
        <p:nvSpPr>
          <p:cNvPr id="25" name="Text 18"/>
          <p:cNvSpPr/>
          <p:nvPr/>
        </p:nvSpPr>
        <p:spPr>
          <a:xfrm>
            <a:off x="4718447" y="8725138"/>
            <a:ext cx="2561273" cy="1360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050"/>
              </a:lnSpc>
              <a:buNone/>
            </a:pPr>
            <a:r>
              <a:rPr lang="en-US" sz="8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625 × $0.30</a:t>
            </a:r>
            <a:endParaRPr lang="en-US" sz="850" dirty="0"/>
          </a:p>
        </p:txBody>
      </p:sp>
      <p:sp>
        <p:nvSpPr>
          <p:cNvPr id="26" name="Text 19"/>
          <p:cNvSpPr/>
          <p:nvPr/>
        </p:nvSpPr>
        <p:spPr>
          <a:xfrm>
            <a:off x="7933611" y="7436644"/>
            <a:ext cx="1394936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200"/>
              </a:lnSpc>
              <a:buNone/>
            </a:pPr>
            <a:r>
              <a:rPr lang="en-US" sz="220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$625.00</a:t>
            </a:r>
            <a:endParaRPr lang="en-US" sz="2200" dirty="0"/>
          </a:p>
        </p:txBody>
      </p:sp>
      <p:pic>
        <p:nvPicPr>
          <p:cNvPr id="27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80615" y="6727865"/>
            <a:ext cx="1701165" cy="1701165"/>
          </a:xfrm>
          <a:prstGeom prst="rect">
            <a:avLst/>
          </a:prstGeom>
        </p:spPr>
      </p:pic>
      <p:sp>
        <p:nvSpPr>
          <p:cNvPr id="28" name="Text 20"/>
          <p:cNvSpPr/>
          <p:nvPr/>
        </p:nvSpPr>
        <p:spPr>
          <a:xfrm>
            <a:off x="7922419" y="8514040"/>
            <a:ext cx="1417558" cy="177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350"/>
              </a:lnSpc>
              <a:buNone/>
            </a:pPr>
            <a:r>
              <a:rPr lang="en-US" sz="110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Level 5</a:t>
            </a:r>
            <a:endParaRPr lang="en-US" sz="1100" dirty="0"/>
          </a:p>
        </p:txBody>
      </p:sp>
      <p:sp>
        <p:nvSpPr>
          <p:cNvPr id="29" name="Text 21"/>
          <p:cNvSpPr/>
          <p:nvPr/>
        </p:nvSpPr>
        <p:spPr>
          <a:xfrm>
            <a:off x="7350562" y="8725138"/>
            <a:ext cx="2561273" cy="1360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050"/>
              </a:lnSpc>
              <a:buNone/>
            </a:pPr>
            <a:r>
              <a:rPr lang="en-US" sz="8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3,125 × $0.20</a:t>
            </a:r>
            <a:endParaRPr lang="en-US" sz="850" dirty="0"/>
          </a:p>
        </p:txBody>
      </p:sp>
      <p:sp>
        <p:nvSpPr>
          <p:cNvPr id="30" name="Text 22"/>
          <p:cNvSpPr/>
          <p:nvPr/>
        </p:nvSpPr>
        <p:spPr>
          <a:xfrm>
            <a:off x="3402449" y="8946237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243799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$925.00/Month</a:t>
            </a:r>
            <a:endParaRPr lang="en-US" sz="4450" dirty="0"/>
          </a:p>
        </p:txBody>
      </p:sp>
      <p:sp>
        <p:nvSpPr>
          <p:cNvPr id="31" name="Text 23"/>
          <p:cNvSpPr/>
          <p:nvPr/>
        </p:nvSpPr>
        <p:spPr>
          <a:xfrm>
            <a:off x="3402449" y="9740027"/>
            <a:ext cx="7825502" cy="1360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050"/>
              </a:lnSpc>
              <a:buNone/>
            </a:pPr>
            <a:r>
              <a:rPr lang="en-US" sz="8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Generated from 3,905 people across your network</a:t>
            </a:r>
            <a:endParaRPr lang="en-US" sz="8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844873" y="1466374"/>
            <a:ext cx="3963948" cy="495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900"/>
              </a:lnSpc>
              <a:buNone/>
            </a:pPr>
            <a:r>
              <a:rPr lang="en-US" sz="31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BEAST MODE</a:t>
            </a:r>
            <a:endParaRPr lang="en-US" sz="3100" dirty="0"/>
          </a:p>
        </p:txBody>
      </p:sp>
      <p:sp>
        <p:nvSpPr>
          <p:cNvPr id="3" name="Text 1"/>
          <p:cNvSpPr/>
          <p:nvPr/>
        </p:nvSpPr>
        <p:spPr>
          <a:xfrm>
            <a:off x="1844873" y="2006084"/>
            <a:ext cx="4209336" cy="3962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245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Everyone Refers 20 People</a:t>
            </a:r>
            <a:endParaRPr lang="en-US" sz="2450" dirty="0"/>
          </a:p>
        </p:txBody>
      </p:sp>
      <p:sp>
        <p:nvSpPr>
          <p:cNvPr id="4" name="Shape 2"/>
          <p:cNvSpPr/>
          <p:nvPr/>
        </p:nvSpPr>
        <p:spPr>
          <a:xfrm>
            <a:off x="1844873" y="2647712"/>
            <a:ext cx="2740223" cy="198120"/>
          </a:xfrm>
          <a:prstGeom prst="roundRect">
            <a:avLst>
              <a:gd name="adj" fmla="val 33613"/>
            </a:avLst>
          </a:prstGeom>
          <a:solidFill>
            <a:srgbClr val="282D5E"/>
          </a:solidFill>
          <a:ln/>
        </p:spPr>
      </p:sp>
      <p:sp>
        <p:nvSpPr>
          <p:cNvPr id="5" name="Shape 3"/>
          <p:cNvSpPr/>
          <p:nvPr/>
        </p:nvSpPr>
        <p:spPr>
          <a:xfrm>
            <a:off x="1844873" y="2647712"/>
            <a:ext cx="1370052" cy="198120"/>
          </a:xfrm>
          <a:prstGeom prst="roundRect">
            <a:avLst>
              <a:gd name="adj" fmla="val 33613"/>
            </a:avLst>
          </a:prstGeom>
          <a:solidFill>
            <a:srgbClr val="EEAEF6"/>
          </a:solidFill>
          <a:ln/>
        </p:spPr>
      </p:sp>
      <p:sp>
        <p:nvSpPr>
          <p:cNvPr id="6" name="Text 4"/>
          <p:cNvSpPr/>
          <p:nvPr/>
        </p:nvSpPr>
        <p:spPr>
          <a:xfrm>
            <a:off x="4703921" y="2647712"/>
            <a:ext cx="695444" cy="1981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15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$50.00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1844873" y="3008114"/>
            <a:ext cx="1981914" cy="2477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Level 1</a:t>
            </a:r>
            <a:endParaRPr lang="en-US" sz="1550" dirty="0"/>
          </a:p>
        </p:txBody>
      </p:sp>
      <p:sp>
        <p:nvSpPr>
          <p:cNvPr id="8" name="Text 6"/>
          <p:cNvSpPr/>
          <p:nvPr/>
        </p:nvSpPr>
        <p:spPr>
          <a:xfrm>
            <a:off x="1844873" y="3322320"/>
            <a:ext cx="3554492" cy="2155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20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20 × $2.50</a:t>
            </a:r>
            <a:endParaRPr lang="en-US" sz="1200" dirty="0"/>
          </a:p>
        </p:txBody>
      </p:sp>
      <p:sp>
        <p:nvSpPr>
          <p:cNvPr id="9" name="Shape 7"/>
          <p:cNvSpPr/>
          <p:nvPr/>
        </p:nvSpPr>
        <p:spPr>
          <a:xfrm>
            <a:off x="5537835" y="2647712"/>
            <a:ext cx="2597706" cy="198120"/>
          </a:xfrm>
          <a:prstGeom prst="roundRect">
            <a:avLst>
              <a:gd name="adj" fmla="val 33613"/>
            </a:avLst>
          </a:prstGeom>
          <a:solidFill>
            <a:srgbClr val="282D5E"/>
          </a:solidFill>
          <a:ln/>
        </p:spPr>
      </p:sp>
      <p:sp>
        <p:nvSpPr>
          <p:cNvPr id="10" name="Shape 8"/>
          <p:cNvSpPr/>
          <p:nvPr/>
        </p:nvSpPr>
        <p:spPr>
          <a:xfrm>
            <a:off x="5537835" y="2647712"/>
            <a:ext cx="2597706" cy="198120"/>
          </a:xfrm>
          <a:prstGeom prst="roundRect">
            <a:avLst>
              <a:gd name="adj" fmla="val 33613"/>
            </a:avLst>
          </a:prstGeom>
          <a:solidFill>
            <a:srgbClr val="EEAEF6"/>
          </a:solidFill>
          <a:ln/>
        </p:spPr>
      </p:sp>
      <p:sp>
        <p:nvSpPr>
          <p:cNvPr id="11" name="Text 9"/>
          <p:cNvSpPr/>
          <p:nvPr/>
        </p:nvSpPr>
        <p:spPr>
          <a:xfrm>
            <a:off x="8254365" y="2647712"/>
            <a:ext cx="837962" cy="1981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15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$600.00</a:t>
            </a:r>
            <a:endParaRPr lang="en-US" sz="1550" dirty="0"/>
          </a:p>
        </p:txBody>
      </p:sp>
      <p:sp>
        <p:nvSpPr>
          <p:cNvPr id="12" name="Text 10"/>
          <p:cNvSpPr/>
          <p:nvPr/>
        </p:nvSpPr>
        <p:spPr>
          <a:xfrm>
            <a:off x="5537835" y="3008114"/>
            <a:ext cx="1981914" cy="2477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Level 2</a:t>
            </a:r>
            <a:endParaRPr lang="en-US" sz="1550" dirty="0"/>
          </a:p>
        </p:txBody>
      </p:sp>
      <p:sp>
        <p:nvSpPr>
          <p:cNvPr id="13" name="Text 11"/>
          <p:cNvSpPr/>
          <p:nvPr/>
        </p:nvSpPr>
        <p:spPr>
          <a:xfrm>
            <a:off x="5537835" y="3322320"/>
            <a:ext cx="3554492" cy="2155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20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400 × $1.50</a:t>
            </a:r>
            <a:endParaRPr lang="en-US" sz="1200" dirty="0"/>
          </a:p>
        </p:txBody>
      </p:sp>
      <p:sp>
        <p:nvSpPr>
          <p:cNvPr id="14" name="Shape 12"/>
          <p:cNvSpPr/>
          <p:nvPr/>
        </p:nvSpPr>
        <p:spPr>
          <a:xfrm>
            <a:off x="9230797" y="2647712"/>
            <a:ext cx="2430066" cy="198120"/>
          </a:xfrm>
          <a:prstGeom prst="roundRect">
            <a:avLst>
              <a:gd name="adj" fmla="val 33613"/>
            </a:avLst>
          </a:prstGeom>
          <a:solidFill>
            <a:srgbClr val="282D5E"/>
          </a:solidFill>
          <a:ln/>
        </p:spPr>
      </p:sp>
      <p:sp>
        <p:nvSpPr>
          <p:cNvPr id="15" name="Shape 13"/>
          <p:cNvSpPr/>
          <p:nvPr/>
        </p:nvSpPr>
        <p:spPr>
          <a:xfrm>
            <a:off x="9230797" y="2647712"/>
            <a:ext cx="2430066" cy="198120"/>
          </a:xfrm>
          <a:prstGeom prst="roundRect">
            <a:avLst>
              <a:gd name="adj" fmla="val 33613"/>
            </a:avLst>
          </a:prstGeom>
          <a:solidFill>
            <a:srgbClr val="EEAEF6"/>
          </a:solidFill>
          <a:ln/>
        </p:spPr>
      </p:sp>
      <p:sp>
        <p:nvSpPr>
          <p:cNvPr id="16" name="Text 14"/>
          <p:cNvSpPr/>
          <p:nvPr/>
        </p:nvSpPr>
        <p:spPr>
          <a:xfrm>
            <a:off x="11779687" y="2647712"/>
            <a:ext cx="1005721" cy="1981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15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$4,000.00</a:t>
            </a:r>
            <a:endParaRPr lang="en-US" sz="1550" dirty="0"/>
          </a:p>
        </p:txBody>
      </p:sp>
      <p:sp>
        <p:nvSpPr>
          <p:cNvPr id="17" name="Text 15"/>
          <p:cNvSpPr/>
          <p:nvPr/>
        </p:nvSpPr>
        <p:spPr>
          <a:xfrm>
            <a:off x="9230797" y="3008114"/>
            <a:ext cx="1981914" cy="2477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Level 3</a:t>
            </a:r>
            <a:endParaRPr lang="en-US" sz="1550" dirty="0"/>
          </a:p>
        </p:txBody>
      </p:sp>
      <p:sp>
        <p:nvSpPr>
          <p:cNvPr id="18" name="Text 16"/>
          <p:cNvSpPr/>
          <p:nvPr/>
        </p:nvSpPr>
        <p:spPr>
          <a:xfrm>
            <a:off x="9230797" y="3322320"/>
            <a:ext cx="3554611" cy="2155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20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8,000 × $0.50</a:t>
            </a:r>
            <a:endParaRPr lang="en-US" sz="1200" dirty="0"/>
          </a:p>
        </p:txBody>
      </p:sp>
      <p:sp>
        <p:nvSpPr>
          <p:cNvPr id="19" name="Shape 17"/>
          <p:cNvSpPr/>
          <p:nvPr/>
        </p:nvSpPr>
        <p:spPr>
          <a:xfrm>
            <a:off x="1844873" y="3838575"/>
            <a:ext cx="2298144" cy="198120"/>
          </a:xfrm>
          <a:prstGeom prst="roundRect">
            <a:avLst>
              <a:gd name="adj" fmla="val 33613"/>
            </a:avLst>
          </a:prstGeom>
          <a:solidFill>
            <a:srgbClr val="282D5E"/>
          </a:solidFill>
          <a:ln/>
        </p:spPr>
      </p:sp>
      <p:sp>
        <p:nvSpPr>
          <p:cNvPr id="20" name="Shape 18"/>
          <p:cNvSpPr/>
          <p:nvPr/>
        </p:nvSpPr>
        <p:spPr>
          <a:xfrm>
            <a:off x="1844873" y="3838575"/>
            <a:ext cx="2298144" cy="198120"/>
          </a:xfrm>
          <a:prstGeom prst="roundRect">
            <a:avLst>
              <a:gd name="adj" fmla="val 33613"/>
            </a:avLst>
          </a:prstGeom>
          <a:solidFill>
            <a:srgbClr val="EEAEF6"/>
          </a:solidFill>
          <a:ln/>
        </p:spPr>
      </p:sp>
      <p:sp>
        <p:nvSpPr>
          <p:cNvPr id="21" name="Text 19"/>
          <p:cNvSpPr/>
          <p:nvPr/>
        </p:nvSpPr>
        <p:spPr>
          <a:xfrm>
            <a:off x="4261842" y="3838575"/>
            <a:ext cx="1137523" cy="1981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15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$48,000.00</a:t>
            </a:r>
            <a:endParaRPr lang="en-US" sz="1550" dirty="0"/>
          </a:p>
        </p:txBody>
      </p:sp>
      <p:sp>
        <p:nvSpPr>
          <p:cNvPr id="22" name="Text 20"/>
          <p:cNvSpPr/>
          <p:nvPr/>
        </p:nvSpPr>
        <p:spPr>
          <a:xfrm>
            <a:off x="1844873" y="4198977"/>
            <a:ext cx="1981914" cy="2477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Level 4</a:t>
            </a:r>
            <a:endParaRPr lang="en-US" sz="1550" dirty="0"/>
          </a:p>
        </p:txBody>
      </p:sp>
      <p:sp>
        <p:nvSpPr>
          <p:cNvPr id="23" name="Text 21"/>
          <p:cNvSpPr/>
          <p:nvPr/>
        </p:nvSpPr>
        <p:spPr>
          <a:xfrm>
            <a:off x="1844873" y="4513183"/>
            <a:ext cx="3554492" cy="2155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20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160,000 × $0.30</a:t>
            </a:r>
            <a:endParaRPr lang="en-US" sz="1200" dirty="0"/>
          </a:p>
        </p:txBody>
      </p:sp>
      <p:sp>
        <p:nvSpPr>
          <p:cNvPr id="24" name="Shape 22"/>
          <p:cNvSpPr/>
          <p:nvPr/>
        </p:nvSpPr>
        <p:spPr>
          <a:xfrm>
            <a:off x="5537835" y="3838575"/>
            <a:ext cx="2165271" cy="198120"/>
          </a:xfrm>
          <a:prstGeom prst="roundRect">
            <a:avLst>
              <a:gd name="adj" fmla="val 33613"/>
            </a:avLst>
          </a:prstGeom>
          <a:solidFill>
            <a:srgbClr val="282D5E"/>
          </a:solidFill>
          <a:ln/>
        </p:spPr>
      </p:sp>
      <p:sp>
        <p:nvSpPr>
          <p:cNvPr id="25" name="Shape 23"/>
          <p:cNvSpPr/>
          <p:nvPr/>
        </p:nvSpPr>
        <p:spPr>
          <a:xfrm>
            <a:off x="5537835" y="3838575"/>
            <a:ext cx="2165271" cy="198120"/>
          </a:xfrm>
          <a:prstGeom prst="roundRect">
            <a:avLst>
              <a:gd name="adj" fmla="val 33613"/>
            </a:avLst>
          </a:prstGeom>
          <a:solidFill>
            <a:srgbClr val="EEAEF6"/>
          </a:solidFill>
          <a:ln/>
        </p:spPr>
      </p:sp>
      <p:sp>
        <p:nvSpPr>
          <p:cNvPr id="26" name="Text 24"/>
          <p:cNvSpPr/>
          <p:nvPr/>
        </p:nvSpPr>
        <p:spPr>
          <a:xfrm>
            <a:off x="7821930" y="3838575"/>
            <a:ext cx="1270397" cy="1981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15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$640,000.00</a:t>
            </a:r>
            <a:endParaRPr lang="en-US" sz="1550" dirty="0"/>
          </a:p>
        </p:txBody>
      </p:sp>
      <p:sp>
        <p:nvSpPr>
          <p:cNvPr id="27" name="Text 25"/>
          <p:cNvSpPr/>
          <p:nvPr/>
        </p:nvSpPr>
        <p:spPr>
          <a:xfrm>
            <a:off x="5537835" y="4198977"/>
            <a:ext cx="1981914" cy="2477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Level 5</a:t>
            </a:r>
            <a:endParaRPr lang="en-US" sz="1550" dirty="0"/>
          </a:p>
        </p:txBody>
      </p:sp>
      <p:sp>
        <p:nvSpPr>
          <p:cNvPr id="28" name="Text 26"/>
          <p:cNvSpPr/>
          <p:nvPr/>
        </p:nvSpPr>
        <p:spPr>
          <a:xfrm>
            <a:off x="5537835" y="4513183"/>
            <a:ext cx="3554492" cy="2155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20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3,200,000 × $0.20</a:t>
            </a:r>
            <a:endParaRPr lang="en-US" sz="1200" dirty="0"/>
          </a:p>
        </p:txBody>
      </p:sp>
      <p:sp>
        <p:nvSpPr>
          <p:cNvPr id="29" name="Text 27"/>
          <p:cNvSpPr/>
          <p:nvPr/>
        </p:nvSpPr>
        <p:spPr>
          <a:xfrm>
            <a:off x="1844873" y="4894897"/>
            <a:ext cx="10940534" cy="14864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1700"/>
              </a:lnSpc>
              <a:buNone/>
            </a:pPr>
            <a:r>
              <a:rPr lang="en-US" sz="9350" b="1" dirty="0">
                <a:solidFill>
                  <a:srgbClr val="243799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$692,650/Month</a:t>
            </a:r>
            <a:endParaRPr lang="en-US" sz="9350" dirty="0"/>
          </a:p>
        </p:txBody>
      </p:sp>
      <p:sp>
        <p:nvSpPr>
          <p:cNvPr id="30" name="Text 28"/>
          <p:cNvSpPr/>
          <p:nvPr/>
        </p:nvSpPr>
        <p:spPr>
          <a:xfrm>
            <a:off x="1844873" y="6547604"/>
            <a:ext cx="10940534" cy="2155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20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From 3,368,420 people in your 5-level network</a:t>
            </a:r>
            <a:endParaRPr lang="en-US" sz="12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2026-03-10T06:29:29Z</dcterms:created>
  <dcterms:modified xsi:type="dcterms:W3CDTF">2026-03-10T06:29:29Z</dcterms:modified>
</cp:coreProperties>
</file>